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350" r:id="rId3"/>
    <p:sldId id="257" r:id="rId4"/>
    <p:sldId id="263" r:id="rId5"/>
    <p:sldId id="259" r:id="rId6"/>
    <p:sldId id="258" r:id="rId7"/>
    <p:sldId id="261" r:id="rId8"/>
    <p:sldId id="260" r:id="rId9"/>
    <p:sldId id="388" r:id="rId10"/>
    <p:sldId id="264" r:id="rId11"/>
    <p:sldId id="389" r:id="rId12"/>
    <p:sldId id="387" r:id="rId13"/>
    <p:sldId id="390" r:id="rId14"/>
    <p:sldId id="266" r:id="rId15"/>
    <p:sldId id="354" r:id="rId16"/>
    <p:sldId id="391" r:id="rId17"/>
    <p:sldId id="351" r:id="rId18"/>
    <p:sldId id="353" r:id="rId19"/>
    <p:sldId id="26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Yau" initials="JY" lastIdx="1" clrIdx="0">
    <p:extLst>
      <p:ext uri="{19B8F6BF-5375-455C-9EA6-DF929625EA0E}">
        <p15:presenceInfo xmlns:p15="http://schemas.microsoft.com/office/powerpoint/2012/main" userId="52f631ce40e5b1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1530"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23T11:23:32.292" idx="1">
    <p:pos x="3944" y="1503"/>
    <p:text/>
    <p:extLst>
      <p:ext uri="{C676402C-5697-4E1C-873F-D02D1690AC5C}">
        <p15:threadingInfo xmlns:p15="http://schemas.microsoft.com/office/powerpoint/2012/main" timeZoneBias="-4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00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106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888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9016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9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655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854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375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667345-2558-425A-8533-9BFDBCE15005}" type="datetime1">
              <a:rPr lang="en-US" smtClean="0"/>
              <a:t>11/2/2022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835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2BEA474-078D-4E9B-9B14-09A87B19DC46}" type="datetime1">
              <a:rPr lang="en-US" smtClean="0"/>
              <a:t>11/2/2022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774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11/2/2022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019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2D6E202-B606-4609-B914-27C9371A1F6D}" type="datetime1">
              <a:rPr lang="en-US" smtClean="0"/>
              <a:t>11/2/2022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99471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C7308-FBD2-4835-BEB4-74CC50C09134}"/>
              </a:ext>
            </a:extLst>
          </p:cNvPr>
          <p:cNvSpPr>
            <a:spLocks noGrp="1"/>
          </p:cNvSpPr>
          <p:nvPr>
            <p:ph type="ctrTitle"/>
          </p:nvPr>
        </p:nvSpPr>
        <p:spPr>
          <a:xfrm>
            <a:off x="6105832" y="129123"/>
            <a:ext cx="2551471" cy="4149914"/>
          </a:xfrm>
        </p:spPr>
        <p:txBody>
          <a:bodyPr>
            <a:normAutofit fontScale="90000"/>
          </a:bodyPr>
          <a:lstStyle/>
          <a:p>
            <a:pPr algn="ctr"/>
            <a:r>
              <a:rPr lang="en-US" altLang="zh-TW" sz="4000" b="1" u="sng" dirty="0"/>
              <a:t>PowerPoint Series on Geography of China (6) –</a:t>
            </a:r>
            <a:br>
              <a:rPr lang="en-US" altLang="zh-TW" sz="4000" b="1" u="sng" dirty="0"/>
            </a:br>
            <a:r>
              <a:rPr lang="en-US" altLang="zh-TW" sz="4000" b="1" u="sng" dirty="0"/>
              <a:t>E</a:t>
            </a:r>
            <a:r>
              <a:rPr lang="en-US" altLang="zh-TW" sz="4000" b="1" u="sng" dirty="0" smtClean="0"/>
              <a:t>nergy </a:t>
            </a:r>
            <a:r>
              <a:rPr lang="en-US" altLang="zh-TW" sz="4000" b="1" u="sng" dirty="0" smtClean="0"/>
              <a:t>resources of </a:t>
            </a:r>
            <a:r>
              <a:rPr lang="en-US" altLang="zh-TW" sz="4000" b="1" u="sng" smtClean="0"/>
              <a:t>our country</a:t>
            </a:r>
            <a:endParaRPr lang="en-HK" sz="4000" dirty="0"/>
          </a:p>
        </p:txBody>
      </p:sp>
      <p:pic>
        <p:nvPicPr>
          <p:cNvPr id="6" name="Picture 5" descr="A picture containing object, clock&#10;&#10;Description automatically generated">
            <a:extLst>
              <a:ext uri="{FF2B5EF4-FFF2-40B4-BE49-F238E27FC236}">
                <a16:creationId xmlns:a16="http://schemas.microsoft.com/office/drawing/2014/main" id="{D45A9266-CDAD-4F29-BF6F-4CE67495C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99" y="1164776"/>
            <a:ext cx="5184163" cy="4004765"/>
          </a:xfrm>
          <a:prstGeom prst="rect">
            <a:avLst/>
          </a:prstGeom>
        </p:spPr>
      </p:pic>
      <p:sp>
        <p:nvSpPr>
          <p:cNvPr id="4" name="TextBox 3">
            <a:extLst>
              <a:ext uri="{FF2B5EF4-FFF2-40B4-BE49-F238E27FC236}">
                <a16:creationId xmlns:a16="http://schemas.microsoft.com/office/drawing/2014/main" id="{0E3C5FF9-114A-4DCD-9016-9F445E4C7F19}"/>
              </a:ext>
            </a:extLst>
          </p:cNvPr>
          <p:cNvSpPr txBox="1"/>
          <p:nvPr/>
        </p:nvSpPr>
        <p:spPr>
          <a:xfrm>
            <a:off x="1919773" y="5554338"/>
            <a:ext cx="2945191" cy="461665"/>
          </a:xfrm>
          <a:prstGeom prst="rect">
            <a:avLst/>
          </a:prstGeom>
          <a:solidFill>
            <a:schemeClr val="accent1">
              <a:lumMod val="20000"/>
              <a:lumOff val="80000"/>
            </a:schemeClr>
          </a:solidFill>
          <a:ln w="38100">
            <a:solidFill>
              <a:sysClr val="windowText" lastClr="000000"/>
            </a:solidFill>
          </a:ln>
        </p:spPr>
        <p:txBody>
          <a:bodyPr wrap="square" rtlCol="0">
            <a:spAutoFit/>
          </a:bodyPr>
          <a:lstStyle/>
          <a:p>
            <a:pPr algn="ctr" defTabSz="914400">
              <a:spcAft>
                <a:spcPts val="600"/>
              </a:spcAft>
              <a:defRPr/>
            </a:pPr>
            <a:r>
              <a:rPr lang="en-US" sz="2400" b="1" kern="0" dirty="0">
                <a:solidFill>
                  <a:prstClr val="black"/>
                </a:solidFill>
                <a:latin typeface="Century Gothic" panose="020B0502020202020204"/>
                <a:ea typeface="微軟正黑體" panose="020B0604030504040204" pitchFamily="34" charset="-120"/>
              </a:rPr>
              <a:t>Teacher</a:t>
            </a:r>
            <a:r>
              <a:rPr lang="zh-TW" altLang="en-US" sz="2400" b="1" kern="0" dirty="0">
                <a:solidFill>
                  <a:prstClr val="black"/>
                </a:solidFill>
                <a:latin typeface="Century Gothic" panose="020B0502020202020204"/>
                <a:ea typeface="微軟正黑體" panose="020B0604030504040204" pitchFamily="34" charset="-120"/>
              </a:rPr>
              <a:t> </a:t>
            </a:r>
            <a:r>
              <a:rPr lang="en-US" altLang="zh-TW" sz="2400" b="1" kern="0" dirty="0">
                <a:solidFill>
                  <a:prstClr val="black"/>
                </a:solidFill>
                <a:latin typeface="Century Gothic" panose="020B0502020202020204"/>
                <a:ea typeface="微軟正黑體" panose="020B0604030504040204" pitchFamily="34" charset="-120"/>
              </a:rPr>
              <a:t>Version</a:t>
            </a:r>
            <a:endParaRPr lang="en-HK" sz="2400" b="1" kern="0" dirty="0">
              <a:solidFill>
                <a:prstClr val="black"/>
              </a:solidFill>
              <a:latin typeface="Century Gothic" panose="020B0502020202020204"/>
            </a:endParaRPr>
          </a:p>
        </p:txBody>
      </p:sp>
      <p:sp>
        <p:nvSpPr>
          <p:cNvPr id="8" name="TextBox 7">
            <a:extLst>
              <a:ext uri="{FF2B5EF4-FFF2-40B4-BE49-F238E27FC236}">
                <a16:creationId xmlns:a16="http://schemas.microsoft.com/office/drawing/2014/main" id="{E7210173-116F-4F08-86A8-E8705DF18338}"/>
              </a:ext>
            </a:extLst>
          </p:cNvPr>
          <p:cNvSpPr txBox="1"/>
          <p:nvPr/>
        </p:nvSpPr>
        <p:spPr>
          <a:xfrm>
            <a:off x="5921405" y="4643022"/>
            <a:ext cx="3080552" cy="1200329"/>
          </a:xfrm>
          <a:prstGeom prst="rect">
            <a:avLst/>
          </a:prstGeom>
          <a:noFill/>
        </p:spPr>
        <p:txBody>
          <a:bodyPr wrap="square" rtlCol="0">
            <a:spAutoFit/>
          </a:bodyPr>
          <a:lstStyle/>
          <a:p>
            <a:pPr algn="ctr"/>
            <a:r>
              <a:rPr lang="en-US" dirty="0"/>
              <a:t>Personal, Social and Humanities Education Section,</a:t>
            </a:r>
          </a:p>
          <a:p>
            <a:pPr algn="ctr"/>
            <a:r>
              <a:rPr lang="en-US" dirty="0"/>
              <a:t>Curriculum Development Institute, Education Bureau</a:t>
            </a:r>
            <a:endParaRPr lang="en-HK" dirty="0"/>
          </a:p>
        </p:txBody>
      </p:sp>
    </p:spTree>
    <p:extLst>
      <p:ext uri="{BB962C8B-B14F-4D97-AF65-F5344CB8AC3E}">
        <p14:creationId xmlns:p14="http://schemas.microsoft.com/office/powerpoint/2010/main" val="4027766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5274A-0C84-41D5-93A4-9652E0720CB7}"/>
              </a:ext>
            </a:extLst>
          </p:cNvPr>
          <p:cNvSpPr>
            <a:spLocks noGrp="1"/>
          </p:cNvSpPr>
          <p:nvPr>
            <p:ph type="title"/>
          </p:nvPr>
        </p:nvSpPr>
        <p:spPr>
          <a:xfrm>
            <a:off x="654284" y="204187"/>
            <a:ext cx="7543800" cy="947248"/>
          </a:xfrm>
        </p:spPr>
        <p:txBody>
          <a:bodyPr>
            <a:normAutofit/>
          </a:bodyPr>
          <a:lstStyle/>
          <a:p>
            <a:r>
              <a:rPr lang="en-US" altLang="zh-TW" sz="3200" dirty="0"/>
              <a:t>Table 1  Examples of the distribution of hydroelectric power resources in </a:t>
            </a:r>
            <a:r>
              <a:rPr lang="en-US" altLang="zh-TW" sz="3200" dirty="0" smtClean="0"/>
              <a:t>our country</a:t>
            </a:r>
            <a:endParaRPr lang="en-HK" sz="3200" dirty="0"/>
          </a:p>
        </p:txBody>
      </p:sp>
      <p:graphicFrame>
        <p:nvGraphicFramePr>
          <p:cNvPr id="4" name="Table 4">
            <a:extLst>
              <a:ext uri="{FF2B5EF4-FFF2-40B4-BE49-F238E27FC236}">
                <a16:creationId xmlns:a16="http://schemas.microsoft.com/office/drawing/2014/main" id="{85362CA4-D14D-4215-BCF0-36F3A021FC50}"/>
              </a:ext>
            </a:extLst>
          </p:cNvPr>
          <p:cNvGraphicFramePr>
            <a:graphicFrameLocks noGrp="1"/>
          </p:cNvGraphicFramePr>
          <p:nvPr>
            <p:ph idx="1"/>
            <p:extLst>
              <p:ext uri="{D42A27DB-BD31-4B8C-83A1-F6EECF244321}">
                <p14:modId xmlns:p14="http://schemas.microsoft.com/office/powerpoint/2010/main" val="2248755317"/>
              </p:ext>
            </p:extLst>
          </p:nvPr>
        </p:nvGraphicFramePr>
        <p:xfrm>
          <a:off x="399013" y="1151435"/>
          <a:ext cx="8088675" cy="5181600"/>
        </p:xfrm>
        <a:graphic>
          <a:graphicData uri="http://schemas.openxmlformats.org/drawingml/2006/table">
            <a:tbl>
              <a:tblPr firstRow="1" bandRow="1">
                <a:tableStyleId>{5C22544A-7EE6-4342-B048-85BDC9FD1C3A}</a:tableStyleId>
              </a:tblPr>
              <a:tblGrid>
                <a:gridCol w="2743675">
                  <a:extLst>
                    <a:ext uri="{9D8B030D-6E8A-4147-A177-3AD203B41FA5}">
                      <a16:colId xmlns:a16="http://schemas.microsoft.com/office/drawing/2014/main" val="2835455026"/>
                    </a:ext>
                  </a:extLst>
                </a:gridCol>
                <a:gridCol w="2695090">
                  <a:extLst>
                    <a:ext uri="{9D8B030D-6E8A-4147-A177-3AD203B41FA5}">
                      <a16:colId xmlns:a16="http://schemas.microsoft.com/office/drawing/2014/main" val="3164800783"/>
                    </a:ext>
                  </a:extLst>
                </a:gridCol>
                <a:gridCol w="2649910">
                  <a:extLst>
                    <a:ext uri="{9D8B030D-6E8A-4147-A177-3AD203B41FA5}">
                      <a16:colId xmlns:a16="http://schemas.microsoft.com/office/drawing/2014/main" val="1680310759"/>
                    </a:ext>
                  </a:extLst>
                </a:gridCol>
              </a:tblGrid>
              <a:tr h="370840">
                <a:tc>
                  <a:txBody>
                    <a:bodyPr/>
                    <a:lstStyle/>
                    <a:p>
                      <a:r>
                        <a:rPr lang="en-US" sz="2800" dirty="0"/>
                        <a:t>River system</a:t>
                      </a:r>
                      <a:endParaRPr lang="en-HK" sz="2800" dirty="0"/>
                    </a:p>
                  </a:txBody>
                  <a:tcPr/>
                </a:tc>
                <a:tc>
                  <a:txBody>
                    <a:bodyPr/>
                    <a:lstStyle/>
                    <a:p>
                      <a:r>
                        <a:rPr lang="en-HK" altLang="zh-TW" sz="2800" dirty="0"/>
                        <a:t>Theoretical annual power generation </a:t>
                      </a:r>
                      <a:r>
                        <a:rPr lang="en-US" altLang="zh-TW" sz="2800" dirty="0"/>
                        <a:t>(billion</a:t>
                      </a:r>
                      <a:r>
                        <a:rPr lang="zh-TW" altLang="en-US" sz="2800" dirty="0"/>
                        <a:t> </a:t>
                      </a:r>
                      <a:r>
                        <a:rPr lang="en-US" altLang="zh-TW" sz="2800" dirty="0"/>
                        <a:t>kWh</a:t>
                      </a:r>
                      <a:r>
                        <a:rPr lang="zh-TW" altLang="en-US" sz="2800" dirty="0"/>
                        <a:t>）</a:t>
                      </a:r>
                      <a:endParaRPr lang="en-HK" sz="2800" dirty="0"/>
                    </a:p>
                  </a:txBody>
                  <a:tcPr/>
                </a:tc>
                <a:tc>
                  <a:txBody>
                    <a:bodyPr/>
                    <a:lstStyle/>
                    <a:p>
                      <a:r>
                        <a:rPr lang="en-HK" altLang="zh-TW" sz="2800" dirty="0"/>
                        <a:t>Actual annual power generation</a:t>
                      </a:r>
                      <a:r>
                        <a:rPr lang="zh-TW" altLang="en-US" sz="2800" dirty="0"/>
                        <a:t> </a:t>
                      </a:r>
                      <a:r>
                        <a:rPr lang="en-US" altLang="zh-TW" sz="2800" dirty="0"/>
                        <a:t>(billion</a:t>
                      </a:r>
                      <a:r>
                        <a:rPr lang="zh-TW" altLang="en-US" sz="2800" dirty="0"/>
                        <a:t> </a:t>
                      </a:r>
                      <a:r>
                        <a:rPr lang="en-US" altLang="zh-TW" sz="2800" dirty="0"/>
                        <a:t>kWh</a:t>
                      </a:r>
                      <a:r>
                        <a:rPr lang="zh-TW" altLang="en-US" sz="2800" dirty="0"/>
                        <a:t>）</a:t>
                      </a:r>
                      <a:endParaRPr lang="en-HK" sz="2800" dirty="0"/>
                    </a:p>
                  </a:txBody>
                  <a:tcPr/>
                </a:tc>
                <a:extLst>
                  <a:ext uri="{0D108BD9-81ED-4DB2-BD59-A6C34878D82A}">
                    <a16:rowId xmlns:a16="http://schemas.microsoft.com/office/drawing/2014/main" val="1036252775"/>
                  </a:ext>
                </a:extLst>
              </a:tr>
              <a:tr h="370840">
                <a:tc>
                  <a:txBody>
                    <a:bodyPr/>
                    <a:lstStyle/>
                    <a:p>
                      <a:r>
                        <a:rPr lang="en-US" altLang="zh-TW" sz="2400" dirty="0"/>
                        <a:t>Rivers in South China</a:t>
                      </a:r>
                      <a:endParaRPr lang="en-HK" sz="2400" dirty="0"/>
                    </a:p>
                  </a:txBody>
                  <a:tcPr/>
                </a:tc>
                <a:tc>
                  <a:txBody>
                    <a:bodyPr/>
                    <a:lstStyle/>
                    <a:p>
                      <a:r>
                        <a:rPr lang="en-HK" sz="2400" dirty="0"/>
                        <a:t>293.3</a:t>
                      </a:r>
                    </a:p>
                  </a:txBody>
                  <a:tcPr/>
                </a:tc>
                <a:tc>
                  <a:txBody>
                    <a:bodyPr/>
                    <a:lstStyle/>
                    <a:p>
                      <a:r>
                        <a:rPr lang="en-HK" sz="2400" dirty="0"/>
                        <a:t>112.5</a:t>
                      </a:r>
                    </a:p>
                  </a:txBody>
                  <a:tcPr/>
                </a:tc>
                <a:extLst>
                  <a:ext uri="{0D108BD9-81ED-4DB2-BD59-A6C34878D82A}">
                    <a16:rowId xmlns:a16="http://schemas.microsoft.com/office/drawing/2014/main" val="1651292877"/>
                  </a:ext>
                </a:extLst>
              </a:tr>
              <a:tr h="370840">
                <a:tc>
                  <a:txBody>
                    <a:bodyPr/>
                    <a:lstStyle/>
                    <a:p>
                      <a:r>
                        <a:rPr lang="en-US" altLang="zh-TW" sz="2400" dirty="0"/>
                        <a:t>Rivers in </a:t>
                      </a:r>
                      <a:r>
                        <a:rPr lang="en-US" altLang="zh-TW" sz="2400" dirty="0" smtClean="0"/>
                        <a:t>southwestern part of our country</a:t>
                      </a:r>
                      <a:endParaRPr lang="en-HK" sz="2400" dirty="0"/>
                    </a:p>
                  </a:txBody>
                  <a:tcPr/>
                </a:tc>
                <a:tc>
                  <a:txBody>
                    <a:bodyPr/>
                    <a:lstStyle/>
                    <a:p>
                      <a:r>
                        <a:rPr lang="en-HK" sz="2400" dirty="0"/>
                        <a:t>2,248.2</a:t>
                      </a:r>
                    </a:p>
                  </a:txBody>
                  <a:tcPr/>
                </a:tc>
                <a:tc>
                  <a:txBody>
                    <a:bodyPr/>
                    <a:lstStyle/>
                    <a:p>
                      <a:r>
                        <a:rPr lang="en-HK" sz="2400" dirty="0"/>
                        <a:t>506.8</a:t>
                      </a:r>
                    </a:p>
                  </a:txBody>
                  <a:tcPr/>
                </a:tc>
                <a:extLst>
                  <a:ext uri="{0D108BD9-81ED-4DB2-BD59-A6C34878D82A}">
                    <a16:rowId xmlns:a16="http://schemas.microsoft.com/office/drawing/2014/main" val="2239232760"/>
                  </a:ext>
                </a:extLst>
              </a:tr>
              <a:tr h="370840">
                <a:tc>
                  <a:txBody>
                    <a:bodyPr/>
                    <a:lstStyle/>
                    <a:p>
                      <a:r>
                        <a:rPr lang="en-US" altLang="zh-TW" sz="2400" dirty="0"/>
                        <a:t>Chang Jiang</a:t>
                      </a:r>
                      <a:endParaRPr lang="en-HK" sz="2400" dirty="0"/>
                    </a:p>
                  </a:txBody>
                  <a:tcPr/>
                </a:tc>
                <a:tc>
                  <a:txBody>
                    <a:bodyPr/>
                    <a:lstStyle/>
                    <a:p>
                      <a:r>
                        <a:rPr lang="en-HK" sz="2400" dirty="0"/>
                        <a:t>2,347.8</a:t>
                      </a:r>
                    </a:p>
                  </a:txBody>
                  <a:tcPr/>
                </a:tc>
                <a:tc>
                  <a:txBody>
                    <a:bodyPr/>
                    <a:lstStyle/>
                    <a:p>
                      <a:r>
                        <a:rPr lang="en-HK" sz="2400" dirty="0"/>
                        <a:t>1,027.5</a:t>
                      </a:r>
                    </a:p>
                  </a:txBody>
                  <a:tcPr/>
                </a:tc>
                <a:extLst>
                  <a:ext uri="{0D108BD9-81ED-4DB2-BD59-A6C34878D82A}">
                    <a16:rowId xmlns:a16="http://schemas.microsoft.com/office/drawing/2014/main" val="2796280781"/>
                  </a:ext>
                </a:extLst>
              </a:tr>
              <a:tr h="370840">
                <a:tc>
                  <a:txBody>
                    <a:bodyPr/>
                    <a:lstStyle/>
                    <a:p>
                      <a:r>
                        <a:rPr lang="en-US" altLang="zh-TW" sz="2400" dirty="0"/>
                        <a:t>Huang He</a:t>
                      </a:r>
                      <a:endParaRPr lang="en-HK" sz="2400" dirty="0"/>
                    </a:p>
                  </a:txBody>
                  <a:tcPr/>
                </a:tc>
                <a:tc>
                  <a:txBody>
                    <a:bodyPr/>
                    <a:lstStyle/>
                    <a:p>
                      <a:r>
                        <a:rPr lang="en-HK" sz="2400" dirty="0"/>
                        <a:t>355.2</a:t>
                      </a:r>
                    </a:p>
                  </a:txBody>
                  <a:tcPr/>
                </a:tc>
                <a:tc>
                  <a:txBody>
                    <a:bodyPr/>
                    <a:lstStyle/>
                    <a:p>
                      <a:r>
                        <a:rPr lang="en-HK" sz="2400" dirty="0"/>
                        <a:t>117.0</a:t>
                      </a:r>
                    </a:p>
                  </a:txBody>
                  <a:tcPr/>
                </a:tc>
                <a:extLst>
                  <a:ext uri="{0D108BD9-81ED-4DB2-BD59-A6C34878D82A}">
                    <a16:rowId xmlns:a16="http://schemas.microsoft.com/office/drawing/2014/main" val="1125448344"/>
                  </a:ext>
                </a:extLst>
              </a:tr>
              <a:tr h="370840">
                <a:tc>
                  <a:txBody>
                    <a:bodyPr/>
                    <a:lstStyle/>
                    <a:p>
                      <a:r>
                        <a:rPr lang="en-US" altLang="zh-TW" sz="2400" dirty="0" err="1"/>
                        <a:t>Huaihe</a:t>
                      </a:r>
                      <a:endParaRPr lang="en-HK" sz="2400" dirty="0"/>
                    </a:p>
                  </a:txBody>
                  <a:tcPr/>
                </a:tc>
                <a:tc>
                  <a:txBody>
                    <a:bodyPr/>
                    <a:lstStyle/>
                    <a:p>
                      <a:r>
                        <a:rPr lang="en-HK" sz="2400" dirty="0"/>
                        <a:t>12.7</a:t>
                      </a:r>
                    </a:p>
                  </a:txBody>
                  <a:tcPr/>
                </a:tc>
                <a:tc>
                  <a:txBody>
                    <a:bodyPr/>
                    <a:lstStyle/>
                    <a:p>
                      <a:r>
                        <a:rPr lang="en-HK" sz="2400" dirty="0"/>
                        <a:t>1.9</a:t>
                      </a:r>
                    </a:p>
                  </a:txBody>
                  <a:tcPr/>
                </a:tc>
                <a:extLst>
                  <a:ext uri="{0D108BD9-81ED-4DB2-BD59-A6C34878D82A}">
                    <a16:rowId xmlns:a16="http://schemas.microsoft.com/office/drawing/2014/main" val="460596319"/>
                  </a:ext>
                </a:extLst>
              </a:tr>
            </a:tbl>
          </a:graphicData>
        </a:graphic>
      </p:graphicFrame>
    </p:spTree>
    <p:extLst>
      <p:ext uri="{BB962C8B-B14F-4D97-AF65-F5344CB8AC3E}">
        <p14:creationId xmlns:p14="http://schemas.microsoft.com/office/powerpoint/2010/main" val="413155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B597E-D01C-42CC-82E0-03273A5F33FC}"/>
              </a:ext>
            </a:extLst>
          </p:cNvPr>
          <p:cNvSpPr>
            <a:spLocks noGrp="1"/>
          </p:cNvSpPr>
          <p:nvPr>
            <p:ph idx="1"/>
          </p:nvPr>
        </p:nvSpPr>
        <p:spPr>
          <a:xfrm>
            <a:off x="141540" y="474453"/>
            <a:ext cx="8795426" cy="5676182"/>
          </a:xfrm>
        </p:spPr>
        <p:txBody>
          <a:bodyPr>
            <a:normAutofit fontScale="92500" lnSpcReduction="10000"/>
          </a:bodyPr>
          <a:lstStyle/>
          <a:p>
            <a:pPr marL="715963" indent="-361950">
              <a:buFontTx/>
              <a:buChar char="-"/>
            </a:pPr>
            <a:r>
              <a:rPr lang="en-US" altLang="zh-TW" sz="2400" dirty="0"/>
              <a:t>The power of generating hydroelectricity of a river depends on two factors: amount of runoff and whether a large drop in elevation is present. The topography of </a:t>
            </a:r>
            <a:r>
              <a:rPr lang="en-US" altLang="zh-TW" sz="2400" dirty="0" smtClean="0"/>
              <a:t>our country </a:t>
            </a:r>
            <a:r>
              <a:rPr lang="en-US" altLang="zh-TW" sz="2400" dirty="0"/>
              <a:t>is high in the west and low in the east, showing a pattern of tiers. Many rivers in </a:t>
            </a:r>
            <a:r>
              <a:rPr lang="en-US" altLang="zh-TW" sz="2400" dirty="0" smtClean="0"/>
              <a:t>our country </a:t>
            </a:r>
            <a:r>
              <a:rPr lang="en-US" altLang="zh-TW" sz="2400" dirty="0"/>
              <a:t>have a large drop in elevation when flowing through the junctions of the tiers and turbulent water flows are found at such junctions, so the water power reserves are huge (Figure 3).</a:t>
            </a:r>
            <a:endParaRPr lang="en-HK" altLang="zh-TW" sz="2400" dirty="0"/>
          </a:p>
          <a:p>
            <a:pPr marL="715963" indent="-361950">
              <a:buFontTx/>
              <a:buChar char="-"/>
            </a:pPr>
            <a:r>
              <a:rPr lang="en-US" altLang="zh-TW" sz="2400" dirty="0" smtClean="0"/>
              <a:t>Our country's </a:t>
            </a:r>
            <a:r>
              <a:rPr lang="en-US" altLang="zh-TW" sz="2400" dirty="0"/>
              <a:t>hydroelectric power reserves reach 680 million kilowatts, ranking first in the world, of which the Chang Jiang river system, and the upper and middle courses of Huang He and </a:t>
            </a:r>
            <a:r>
              <a:rPr lang="en-US" altLang="zh-TW" sz="2400" dirty="0" err="1"/>
              <a:t>Zhujiang</a:t>
            </a:r>
            <a:r>
              <a:rPr lang="en-US" altLang="zh-TW" sz="2400" dirty="0"/>
              <a:t> are particularly rich.</a:t>
            </a:r>
            <a:endParaRPr lang="en-HK" altLang="zh-TW" sz="2400" dirty="0"/>
          </a:p>
          <a:p>
            <a:pPr marL="715963" indent="-361950">
              <a:buFontTx/>
              <a:buChar char="-"/>
            </a:pPr>
            <a:r>
              <a:rPr lang="en-US" altLang="zh-TW" sz="2400" dirty="0"/>
              <a:t>Most of the hydroelectric power stations that have been developed in </a:t>
            </a:r>
            <a:r>
              <a:rPr lang="en-US" altLang="zh-TW" sz="2400" dirty="0" smtClean="0"/>
              <a:t>our country </a:t>
            </a:r>
            <a:r>
              <a:rPr lang="en-US" altLang="zh-TW" sz="2400" dirty="0"/>
              <a:t>are mainly </a:t>
            </a:r>
            <a:r>
              <a:rPr lang="en-US" altLang="zh-TW" sz="2400" dirty="0">
                <a:solidFill>
                  <a:schemeClr val="tx1"/>
                </a:solidFill>
              </a:rPr>
              <a:t>found</a:t>
            </a:r>
            <a:r>
              <a:rPr lang="en-US" altLang="zh-TW" sz="2400" dirty="0"/>
              <a:t> in the upper courses of Chang Jiang, Huang He and </a:t>
            </a:r>
            <a:r>
              <a:rPr lang="en-US" altLang="zh-TW" sz="2400" dirty="0" err="1"/>
              <a:t>Zhujiang</a:t>
            </a:r>
            <a:r>
              <a:rPr lang="en-US" altLang="zh-TW" sz="2400" dirty="0"/>
              <a:t>.</a:t>
            </a:r>
            <a:endParaRPr lang="en-HK" altLang="zh-TW" sz="2400" dirty="0"/>
          </a:p>
          <a:p>
            <a:pPr marL="715963" indent="-361950">
              <a:buFontTx/>
              <a:buChar char="-"/>
            </a:pPr>
            <a:r>
              <a:rPr lang="en-US" altLang="zh-TW" sz="2400" dirty="0"/>
              <a:t>Overall, there are more hydroelectric power resources 1) in </a:t>
            </a:r>
            <a:r>
              <a:rPr lang="en-US" altLang="zh-TW" sz="2400" dirty="0" smtClean="0"/>
              <a:t>South China </a:t>
            </a:r>
            <a:r>
              <a:rPr lang="en-US" altLang="zh-TW" sz="2400" dirty="0"/>
              <a:t>than North China and 2) in </a:t>
            </a:r>
            <a:r>
              <a:rPr lang="en-US" altLang="zh-TW" sz="2400" dirty="0" smtClean="0"/>
              <a:t>the western part of </a:t>
            </a:r>
            <a:r>
              <a:rPr lang="en-US" altLang="zh-TW" sz="2400" dirty="0"/>
              <a:t>China than East China. </a:t>
            </a:r>
            <a:endParaRPr lang="en-HK" sz="2400" dirty="0"/>
          </a:p>
        </p:txBody>
      </p:sp>
    </p:spTree>
    <p:extLst>
      <p:ext uri="{BB962C8B-B14F-4D97-AF65-F5344CB8AC3E}">
        <p14:creationId xmlns:p14="http://schemas.microsoft.com/office/powerpoint/2010/main" val="3796152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圖說文字 2"/>
          <p:cNvSpPr/>
          <p:nvPr/>
        </p:nvSpPr>
        <p:spPr>
          <a:xfrm>
            <a:off x="276487" y="182629"/>
            <a:ext cx="8779590" cy="1058648"/>
          </a:xfrm>
          <a:prstGeom prst="wedgeRoundRectCallout">
            <a:avLst>
              <a:gd name="adj1" fmla="val 15609"/>
              <a:gd name="adj2" fmla="val 666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Arial" panose="020B0604020202020204" pitchFamily="34" charset="0"/>
                <a:cs typeface="Arial" panose="020B0604020202020204" pitchFamily="34" charset="0"/>
              </a:rPr>
              <a:t>Figure 3  A map showing the three-tier pattern of relief  &amp; major rivers of </a:t>
            </a:r>
            <a:r>
              <a:rPr lang="en-US" altLang="zh-TW" sz="2400" b="1" dirty="0" smtClean="0">
                <a:latin typeface="Arial" panose="020B0604020202020204" pitchFamily="34" charset="0"/>
                <a:cs typeface="Arial" panose="020B0604020202020204" pitchFamily="34" charset="0"/>
              </a:rPr>
              <a:t>our country </a:t>
            </a:r>
            <a:r>
              <a:rPr lang="en-US" altLang="zh-TW" sz="2400" b="1" dirty="0">
                <a:latin typeface="Arial" panose="020B0604020202020204" pitchFamily="34" charset="0"/>
                <a:cs typeface="Arial" panose="020B0604020202020204" pitchFamily="34" charset="0"/>
              </a:rPr>
              <a:t>(&amp;</a:t>
            </a:r>
            <a:r>
              <a:rPr lang="zh-TW" altLang="en-US" sz="2400" b="1" dirty="0">
                <a:latin typeface="Arial" panose="020B0604020202020204" pitchFamily="34" charset="0"/>
                <a:cs typeface="Arial" panose="020B0604020202020204" pitchFamily="34" charset="0"/>
              </a:rPr>
              <a:t> </a:t>
            </a:r>
            <a:r>
              <a:rPr lang="en-US" altLang="zh-TW" sz="2400" b="1" dirty="0">
                <a:latin typeface="Arial" panose="020B0604020202020204" pitchFamily="34" charset="0"/>
                <a:cs typeface="Arial" panose="020B0604020202020204" pitchFamily="34" charset="0"/>
              </a:rPr>
              <a:t>related</a:t>
            </a:r>
            <a:r>
              <a:rPr lang="zh-TW" altLang="en-US" sz="2400" b="1" dirty="0">
                <a:latin typeface="Arial" panose="020B0604020202020204" pitchFamily="34" charset="0"/>
                <a:cs typeface="Arial" panose="020B0604020202020204" pitchFamily="34" charset="0"/>
              </a:rPr>
              <a:t> </a:t>
            </a:r>
            <a:r>
              <a:rPr lang="en-US" altLang="zh-TW" sz="2400" b="1" dirty="0">
                <a:latin typeface="Arial" panose="020B0604020202020204" pitchFamily="34" charset="0"/>
                <a:cs typeface="Arial" panose="020B0604020202020204" pitchFamily="34" charset="0"/>
              </a:rPr>
              <a:t>information)</a:t>
            </a:r>
            <a:endParaRPr lang="zh-HK" altLang="en-US" sz="2400" b="1" dirty="0">
              <a:latin typeface="Arial" panose="020B0604020202020204" pitchFamily="34" charset="0"/>
              <a:cs typeface="Arial" panose="020B0604020202020204" pitchFamily="34" charset="0"/>
            </a:endParaRPr>
          </a:p>
        </p:txBody>
      </p:sp>
      <p:pic>
        <p:nvPicPr>
          <p:cNvPr id="16" name="圖片 15"/>
          <p:cNvPicPr>
            <a:picLocks noChangeAspect="1"/>
          </p:cNvPicPr>
          <p:nvPr/>
        </p:nvPicPr>
        <p:blipFill rotWithShape="1">
          <a:blip r:embed="rId2" cstate="hqprint">
            <a:extLst>
              <a:ext uri="{28A0092B-C50C-407E-A947-70E740481C1C}">
                <a14:useLocalDpi xmlns:a14="http://schemas.microsoft.com/office/drawing/2010/main" val="0"/>
              </a:ext>
            </a:extLst>
          </a:blip>
          <a:srcRect t="13818" b="31394"/>
          <a:stretch/>
        </p:blipFill>
        <p:spPr>
          <a:xfrm>
            <a:off x="2454311" y="1261056"/>
            <a:ext cx="6671116" cy="5170006"/>
          </a:xfrm>
          <a:prstGeom prst="rect">
            <a:avLst/>
          </a:prstGeom>
        </p:spPr>
      </p:pic>
      <p:sp>
        <p:nvSpPr>
          <p:cNvPr id="23" name="TextBox 6">
            <a:extLst>
              <a:ext uri="{FF2B5EF4-FFF2-40B4-BE49-F238E27FC236}">
                <a16:creationId xmlns:a16="http://schemas.microsoft.com/office/drawing/2014/main" id="{4BD4A83C-C736-4CEF-9EE5-9BCC7CD80E1E}"/>
              </a:ext>
            </a:extLst>
          </p:cNvPr>
          <p:cNvSpPr txBox="1"/>
          <p:nvPr/>
        </p:nvSpPr>
        <p:spPr>
          <a:xfrm>
            <a:off x="5406791" y="3111655"/>
            <a:ext cx="2189284" cy="584775"/>
          </a:xfrm>
          <a:prstGeom prst="rect">
            <a:avLst/>
          </a:prstGeom>
          <a:noFill/>
        </p:spPr>
        <p:txBody>
          <a:bodyPr wrap="square" rtlCol="0">
            <a:spAutoFit/>
          </a:bodyPr>
          <a:lstStyle/>
          <a:p>
            <a:r>
              <a:rPr lang="zh-TW" altLang="en-US" b="1" dirty="0"/>
              <a:t>       </a:t>
            </a:r>
            <a:r>
              <a:rPr lang="en-US" altLang="zh-TW" b="1" dirty="0"/>
              <a:t>Huang</a:t>
            </a:r>
            <a:r>
              <a:rPr lang="zh-TW" altLang="en-US" b="1" dirty="0"/>
              <a:t> </a:t>
            </a:r>
            <a:r>
              <a:rPr lang="en-US" altLang="zh-TW" b="1" dirty="0"/>
              <a:t>He</a:t>
            </a:r>
          </a:p>
          <a:p>
            <a:endParaRPr lang="en-HK" altLang="zh-TW" sz="1400" dirty="0"/>
          </a:p>
        </p:txBody>
      </p:sp>
      <p:sp>
        <p:nvSpPr>
          <p:cNvPr id="24" name="TextBox 7">
            <a:extLst>
              <a:ext uri="{FF2B5EF4-FFF2-40B4-BE49-F238E27FC236}">
                <a16:creationId xmlns:a16="http://schemas.microsoft.com/office/drawing/2014/main" id="{22D17171-2EEE-4222-A00F-9E60EBADADF7}"/>
              </a:ext>
            </a:extLst>
          </p:cNvPr>
          <p:cNvSpPr txBox="1"/>
          <p:nvPr/>
        </p:nvSpPr>
        <p:spPr>
          <a:xfrm>
            <a:off x="5610869" y="4234822"/>
            <a:ext cx="1328806" cy="646331"/>
          </a:xfrm>
          <a:prstGeom prst="rect">
            <a:avLst/>
          </a:prstGeom>
          <a:noFill/>
        </p:spPr>
        <p:txBody>
          <a:bodyPr wrap="square" rtlCol="0">
            <a:spAutoFit/>
          </a:bodyPr>
          <a:lstStyle/>
          <a:p>
            <a:r>
              <a:rPr lang="en-US" altLang="zh-TW" b="1" dirty="0"/>
              <a:t>Chang</a:t>
            </a:r>
            <a:r>
              <a:rPr lang="zh-TW" altLang="en-US" b="1" dirty="0"/>
              <a:t> </a:t>
            </a:r>
            <a:r>
              <a:rPr lang="en-US" altLang="zh-TW" b="1" dirty="0"/>
              <a:t>Jiang</a:t>
            </a:r>
          </a:p>
        </p:txBody>
      </p:sp>
      <p:sp>
        <p:nvSpPr>
          <p:cNvPr id="25" name="文字方塊 24"/>
          <p:cNvSpPr txBox="1"/>
          <p:nvPr/>
        </p:nvSpPr>
        <p:spPr>
          <a:xfrm>
            <a:off x="2919934" y="4808381"/>
            <a:ext cx="881950" cy="369332"/>
          </a:xfrm>
          <a:prstGeom prst="rect">
            <a:avLst/>
          </a:prstGeom>
          <a:noFill/>
        </p:spPr>
        <p:txBody>
          <a:bodyPr wrap="square" rtlCol="0">
            <a:spAutoFit/>
          </a:bodyPr>
          <a:lstStyle/>
          <a:p>
            <a:r>
              <a:rPr lang="en-US" altLang="zh-HK" b="1" dirty="0"/>
              <a:t>Key</a:t>
            </a:r>
            <a:endParaRPr lang="zh-HK" altLang="en-US" b="1" dirty="0"/>
          </a:p>
        </p:txBody>
      </p:sp>
      <p:sp>
        <p:nvSpPr>
          <p:cNvPr id="26" name="TextBox 3">
            <a:extLst>
              <a:ext uri="{FF2B5EF4-FFF2-40B4-BE49-F238E27FC236}">
                <a16:creationId xmlns:a16="http://schemas.microsoft.com/office/drawing/2014/main" id="{3E2BC3E1-C07E-4D25-B8B8-CF2A4F29F41A}"/>
              </a:ext>
            </a:extLst>
          </p:cNvPr>
          <p:cNvSpPr txBox="1"/>
          <p:nvPr/>
        </p:nvSpPr>
        <p:spPr>
          <a:xfrm>
            <a:off x="3270148" y="5176717"/>
            <a:ext cx="1487262" cy="369332"/>
          </a:xfrm>
          <a:prstGeom prst="rect">
            <a:avLst/>
          </a:prstGeom>
          <a:noFill/>
        </p:spPr>
        <p:txBody>
          <a:bodyPr wrap="square" rtlCol="0">
            <a:spAutoFit/>
          </a:bodyPr>
          <a:lstStyle/>
          <a:p>
            <a:r>
              <a:rPr lang="en-US" altLang="zh-TW" b="1" dirty="0"/>
              <a:t>1</a:t>
            </a:r>
            <a:r>
              <a:rPr lang="en-US" altLang="zh-TW" b="1" baseline="30000" dirty="0"/>
              <a:t>st</a:t>
            </a:r>
            <a:r>
              <a:rPr lang="zh-TW" altLang="en-US" b="1" dirty="0"/>
              <a:t> </a:t>
            </a:r>
            <a:r>
              <a:rPr lang="en-US" altLang="zh-TW" b="1" dirty="0" smtClean="0"/>
              <a:t>tier / step</a:t>
            </a:r>
            <a:endParaRPr lang="en-HK" altLang="zh-TW" b="1" dirty="0"/>
          </a:p>
        </p:txBody>
      </p:sp>
      <p:sp>
        <p:nvSpPr>
          <p:cNvPr id="27" name="TextBox 4">
            <a:extLst>
              <a:ext uri="{FF2B5EF4-FFF2-40B4-BE49-F238E27FC236}">
                <a16:creationId xmlns:a16="http://schemas.microsoft.com/office/drawing/2014/main" id="{15B8C3A3-6EE0-4458-8254-7A05627C4ED0}"/>
              </a:ext>
            </a:extLst>
          </p:cNvPr>
          <p:cNvSpPr txBox="1"/>
          <p:nvPr/>
        </p:nvSpPr>
        <p:spPr>
          <a:xfrm>
            <a:off x="3270148" y="5529887"/>
            <a:ext cx="1535688" cy="369332"/>
          </a:xfrm>
          <a:prstGeom prst="rect">
            <a:avLst/>
          </a:prstGeom>
          <a:noFill/>
        </p:spPr>
        <p:txBody>
          <a:bodyPr wrap="square" rtlCol="0">
            <a:spAutoFit/>
          </a:bodyPr>
          <a:lstStyle/>
          <a:p>
            <a:r>
              <a:rPr lang="en-US" altLang="zh-TW" b="1" dirty="0"/>
              <a:t>2</a:t>
            </a:r>
            <a:r>
              <a:rPr lang="en-US" altLang="zh-TW" b="1" baseline="30000" dirty="0"/>
              <a:t>nd</a:t>
            </a:r>
            <a:r>
              <a:rPr lang="zh-TW" altLang="en-US" b="1" dirty="0"/>
              <a:t> </a:t>
            </a:r>
            <a:r>
              <a:rPr lang="en-US" altLang="zh-TW" b="1" dirty="0" smtClean="0"/>
              <a:t>tier / step</a:t>
            </a:r>
            <a:endParaRPr lang="en-HK" altLang="zh-TW" b="1" dirty="0"/>
          </a:p>
        </p:txBody>
      </p:sp>
      <p:sp>
        <p:nvSpPr>
          <p:cNvPr id="28" name="TextBox 5">
            <a:extLst>
              <a:ext uri="{FF2B5EF4-FFF2-40B4-BE49-F238E27FC236}">
                <a16:creationId xmlns:a16="http://schemas.microsoft.com/office/drawing/2014/main" id="{301889A8-195F-4E28-9BDA-EA1BDBC06842}"/>
              </a:ext>
            </a:extLst>
          </p:cNvPr>
          <p:cNvSpPr txBox="1"/>
          <p:nvPr/>
        </p:nvSpPr>
        <p:spPr>
          <a:xfrm>
            <a:off x="3270148" y="5878317"/>
            <a:ext cx="1563261" cy="369332"/>
          </a:xfrm>
          <a:prstGeom prst="rect">
            <a:avLst/>
          </a:prstGeom>
          <a:noFill/>
        </p:spPr>
        <p:txBody>
          <a:bodyPr wrap="square" rtlCol="0">
            <a:spAutoFit/>
          </a:bodyPr>
          <a:lstStyle/>
          <a:p>
            <a:r>
              <a:rPr lang="en-US" altLang="zh-TW" b="1" dirty="0"/>
              <a:t>3</a:t>
            </a:r>
            <a:r>
              <a:rPr lang="en-US" altLang="zh-TW" b="1" baseline="30000" dirty="0"/>
              <a:t>rd</a:t>
            </a:r>
            <a:r>
              <a:rPr lang="zh-TW" altLang="en-US" b="1" dirty="0"/>
              <a:t> </a:t>
            </a:r>
            <a:r>
              <a:rPr lang="en-US" altLang="zh-TW" b="1" dirty="0" smtClean="0"/>
              <a:t>tier / step</a:t>
            </a:r>
            <a:endParaRPr lang="en-HK" altLang="zh-TW" b="1" dirty="0"/>
          </a:p>
        </p:txBody>
      </p:sp>
      <p:graphicFrame>
        <p:nvGraphicFramePr>
          <p:cNvPr id="11" name="表格 10"/>
          <p:cNvGraphicFramePr>
            <a:graphicFrameLocks noGrp="1"/>
          </p:cNvGraphicFramePr>
          <p:nvPr>
            <p:extLst>
              <p:ext uri="{D42A27DB-BD31-4B8C-83A1-F6EECF244321}">
                <p14:modId xmlns:p14="http://schemas.microsoft.com/office/powerpoint/2010/main" val="7600419"/>
              </p:ext>
            </p:extLst>
          </p:nvPr>
        </p:nvGraphicFramePr>
        <p:xfrm>
          <a:off x="276487" y="1400182"/>
          <a:ext cx="2494337" cy="2834640"/>
        </p:xfrm>
        <a:graphic>
          <a:graphicData uri="http://schemas.openxmlformats.org/drawingml/2006/table">
            <a:tbl>
              <a:tblPr firstRow="1" bandRow="1">
                <a:tableStyleId>{5C22544A-7EE6-4342-B048-85BDC9FD1C3A}</a:tableStyleId>
              </a:tblPr>
              <a:tblGrid>
                <a:gridCol w="674703">
                  <a:extLst>
                    <a:ext uri="{9D8B030D-6E8A-4147-A177-3AD203B41FA5}">
                      <a16:colId xmlns:a16="http://schemas.microsoft.com/office/drawing/2014/main" val="587055473"/>
                    </a:ext>
                  </a:extLst>
                </a:gridCol>
                <a:gridCol w="941033">
                  <a:extLst>
                    <a:ext uri="{9D8B030D-6E8A-4147-A177-3AD203B41FA5}">
                      <a16:colId xmlns:a16="http://schemas.microsoft.com/office/drawing/2014/main" val="1894175473"/>
                    </a:ext>
                  </a:extLst>
                </a:gridCol>
                <a:gridCol w="878601">
                  <a:extLst>
                    <a:ext uri="{9D8B030D-6E8A-4147-A177-3AD203B41FA5}">
                      <a16:colId xmlns:a16="http://schemas.microsoft.com/office/drawing/2014/main" val="4021606260"/>
                    </a:ext>
                  </a:extLst>
                </a:gridCol>
              </a:tblGrid>
              <a:tr h="370840">
                <a:tc>
                  <a:txBody>
                    <a:bodyPr/>
                    <a:lstStyle/>
                    <a:p>
                      <a:pPr algn="ctr"/>
                      <a:r>
                        <a:rPr lang="en-US" altLang="zh-HK" sz="1200" u="sng" dirty="0">
                          <a:latin typeface="Arial Narrow" panose="020B0606020202030204" pitchFamily="34" charset="0"/>
                        </a:rPr>
                        <a:t>River</a:t>
                      </a:r>
                      <a:endParaRPr lang="zh-HK" altLang="en-US" sz="1200" u="sng" dirty="0">
                        <a:latin typeface="Arial Narrow" panose="020B0606020202030204" pitchFamily="34" charset="0"/>
                      </a:endParaRPr>
                    </a:p>
                  </a:txBody>
                  <a:tcPr/>
                </a:tc>
                <a:tc>
                  <a:txBody>
                    <a:bodyPr/>
                    <a:lstStyle/>
                    <a:p>
                      <a:pPr algn="ctr"/>
                      <a:r>
                        <a:rPr lang="en-US" altLang="zh-HK" sz="1200" u="sng" dirty="0">
                          <a:latin typeface="Arial Narrow" panose="020B0606020202030204" pitchFamily="34" charset="0"/>
                        </a:rPr>
                        <a:t>Length</a:t>
                      </a:r>
                      <a:r>
                        <a:rPr lang="zh-HK" altLang="en-US" sz="1200" u="sng" dirty="0">
                          <a:latin typeface="Arial Narrow" panose="020B0606020202030204" pitchFamily="34" charset="0"/>
                        </a:rPr>
                        <a:t> </a:t>
                      </a:r>
                      <a:r>
                        <a:rPr lang="en-US" altLang="zh-HK" sz="1200" u="sng" dirty="0">
                          <a:latin typeface="Arial Narrow" panose="020B0606020202030204" pitchFamily="34" charset="0"/>
                        </a:rPr>
                        <a:t>of</a:t>
                      </a:r>
                      <a:r>
                        <a:rPr lang="zh-HK" altLang="en-US" sz="1200" u="sng" dirty="0">
                          <a:latin typeface="Arial Narrow" panose="020B0606020202030204" pitchFamily="34" charset="0"/>
                        </a:rPr>
                        <a:t> </a:t>
                      </a:r>
                      <a:r>
                        <a:rPr lang="en-US" altLang="zh-HK" sz="1200" u="sng" dirty="0">
                          <a:latin typeface="Arial Narrow" panose="020B0606020202030204" pitchFamily="34" charset="0"/>
                        </a:rPr>
                        <a:t>the</a:t>
                      </a:r>
                      <a:r>
                        <a:rPr lang="zh-HK" altLang="en-US" sz="1200" u="sng" dirty="0">
                          <a:latin typeface="Arial Narrow" panose="020B0606020202030204" pitchFamily="34" charset="0"/>
                        </a:rPr>
                        <a:t> </a:t>
                      </a:r>
                      <a:r>
                        <a:rPr lang="en-US" altLang="zh-HK" sz="1200" u="sng" dirty="0">
                          <a:latin typeface="Arial Narrow" panose="020B0606020202030204" pitchFamily="34" charset="0"/>
                        </a:rPr>
                        <a:t>river</a:t>
                      </a:r>
                      <a:r>
                        <a:rPr lang="zh-HK" altLang="en-US" sz="1200" dirty="0">
                          <a:latin typeface="Arial Narrow" panose="020B0606020202030204" pitchFamily="34" charset="0"/>
                        </a:rPr>
                        <a:t> </a:t>
                      </a:r>
                      <a:r>
                        <a:rPr lang="en-US" altLang="zh-TW" sz="1200" dirty="0">
                          <a:latin typeface="Arial Narrow" panose="020B0606020202030204" pitchFamily="34" charset="0"/>
                        </a:rPr>
                        <a:t>(Source</a:t>
                      </a:r>
                      <a:r>
                        <a:rPr lang="zh-TW" altLang="en-US" sz="1200" dirty="0">
                          <a:latin typeface="Arial Narrow" panose="020B0606020202030204" pitchFamily="34" charset="0"/>
                        </a:rPr>
                        <a:t> </a:t>
                      </a:r>
                      <a:r>
                        <a:rPr lang="en-US" altLang="zh-TW" sz="1200" dirty="0">
                          <a:latin typeface="Arial Narrow" panose="020B0606020202030204" pitchFamily="34" charset="0"/>
                        </a:rPr>
                        <a:t>of</a:t>
                      </a:r>
                      <a:r>
                        <a:rPr lang="zh-TW" altLang="en-US" sz="1200" dirty="0">
                          <a:latin typeface="Arial Narrow" panose="020B0606020202030204" pitchFamily="34" charset="0"/>
                        </a:rPr>
                        <a:t> </a:t>
                      </a:r>
                      <a:r>
                        <a:rPr lang="en-US" altLang="zh-TW" sz="1200" dirty="0">
                          <a:latin typeface="Arial Narrow" panose="020B0606020202030204" pitchFamily="34" charset="0"/>
                        </a:rPr>
                        <a:t>data</a:t>
                      </a:r>
                      <a:r>
                        <a:rPr lang="zh-TW" altLang="en-US" sz="1200" dirty="0">
                          <a:latin typeface="Arial Narrow" panose="020B0606020202030204" pitchFamily="34" charset="0"/>
                        </a:rPr>
                        <a:t>：</a:t>
                      </a:r>
                      <a:r>
                        <a:rPr lang="en-US" altLang="zh-TW" sz="1200" dirty="0">
                          <a:latin typeface="Arial Narrow" panose="020B0606020202030204" pitchFamily="34" charset="0"/>
                        </a:rPr>
                        <a:t>《China Statistical Yearbook </a:t>
                      </a:r>
                      <a:r>
                        <a:rPr lang="en-US" altLang="zh-TW" sz="1200" dirty="0" smtClean="0">
                          <a:latin typeface="Arial Narrow" panose="020B0606020202030204" pitchFamily="34" charset="0"/>
                        </a:rPr>
                        <a:t>2021》)</a:t>
                      </a:r>
                      <a:endParaRPr lang="en-US" altLang="zh-HK" sz="1200" dirty="0">
                        <a:latin typeface="Arial Narrow" panose="020B0606020202030204" pitchFamily="34" charset="0"/>
                      </a:endParaRPr>
                    </a:p>
                  </a:txBody>
                  <a:tcPr/>
                </a:tc>
                <a:tc>
                  <a:txBody>
                    <a:bodyPr/>
                    <a:lstStyle/>
                    <a:p>
                      <a:pPr algn="ctr"/>
                      <a:r>
                        <a:rPr lang="en-US" altLang="zh-TW" sz="1200" u="sng" dirty="0">
                          <a:latin typeface="Arial Narrow" panose="020B0606020202030204" pitchFamily="34" charset="0"/>
                        </a:rPr>
                        <a:t>Annual runoff </a:t>
                      </a:r>
                      <a:r>
                        <a:rPr lang="en-US" altLang="zh-TW" sz="1200" dirty="0">
                          <a:latin typeface="Arial Narrow" panose="020B0606020202030204" pitchFamily="34" charset="0"/>
                        </a:rPr>
                        <a:t>(Source of data</a:t>
                      </a:r>
                      <a:r>
                        <a:rPr lang="zh-TW" altLang="en-US" sz="1200" dirty="0">
                          <a:latin typeface="Arial Narrow" panose="020B0606020202030204" pitchFamily="34" charset="0"/>
                        </a:rPr>
                        <a:t>：</a:t>
                      </a:r>
                      <a:r>
                        <a:rPr lang="en-US" altLang="zh-TW" sz="1200" dirty="0">
                          <a:latin typeface="Arial Narrow" panose="020B0606020202030204" pitchFamily="34" charset="0"/>
                        </a:rPr>
                        <a:t>《China Statistical Yearbook </a:t>
                      </a:r>
                      <a:r>
                        <a:rPr lang="en-US" altLang="zh-TW" sz="1200" dirty="0" smtClean="0">
                          <a:latin typeface="Arial Narrow" panose="020B0606020202030204" pitchFamily="34" charset="0"/>
                        </a:rPr>
                        <a:t>2021》)</a:t>
                      </a:r>
                      <a:endParaRPr lang="zh-HK" altLang="en-US" sz="1200" dirty="0">
                        <a:latin typeface="Arial Narrow" panose="020B0606020202030204" pitchFamily="34" charset="0"/>
                      </a:endParaRPr>
                    </a:p>
                  </a:txBody>
                  <a:tcPr/>
                </a:tc>
                <a:extLst>
                  <a:ext uri="{0D108BD9-81ED-4DB2-BD59-A6C34878D82A}">
                    <a16:rowId xmlns:a16="http://schemas.microsoft.com/office/drawing/2014/main" val="3364974688"/>
                  </a:ext>
                </a:extLst>
              </a:tr>
              <a:tr h="370840">
                <a:tc>
                  <a:txBody>
                    <a:bodyPr/>
                    <a:lstStyle/>
                    <a:p>
                      <a:r>
                        <a:rPr lang="en-US" altLang="zh-HK" sz="1200" dirty="0">
                          <a:latin typeface="Arial Narrow" panose="020B0606020202030204" pitchFamily="34" charset="0"/>
                        </a:rPr>
                        <a:t>Huang</a:t>
                      </a:r>
                      <a:r>
                        <a:rPr lang="zh-HK" altLang="en-US" sz="1200" dirty="0">
                          <a:latin typeface="Arial Narrow" panose="020B0606020202030204" pitchFamily="34" charset="0"/>
                        </a:rPr>
                        <a:t> </a:t>
                      </a:r>
                      <a:r>
                        <a:rPr lang="en-US" altLang="zh-HK" sz="1200" dirty="0">
                          <a:latin typeface="Arial Narrow" panose="020B0606020202030204" pitchFamily="34" charset="0"/>
                        </a:rPr>
                        <a:t>He</a:t>
                      </a:r>
                      <a:endParaRPr lang="zh-HK" altLang="en-US" sz="1200" dirty="0">
                        <a:latin typeface="Arial Narrow" panose="020B0606020202030204" pitchFamily="34" charset="0"/>
                      </a:endParaRPr>
                    </a:p>
                  </a:txBody>
                  <a:tcPr/>
                </a:tc>
                <a:tc>
                  <a:txBody>
                    <a:bodyPr/>
                    <a:lstStyle/>
                    <a:p>
                      <a:r>
                        <a:rPr lang="en-US" altLang="zh-HK" sz="1200" dirty="0">
                          <a:latin typeface="Arial Narrow" panose="020B0606020202030204" pitchFamily="34" charset="0"/>
                        </a:rPr>
                        <a:t>5,464</a:t>
                      </a:r>
                    </a:p>
                    <a:p>
                      <a:r>
                        <a:rPr lang="en-US" altLang="zh-HK" sz="1200" dirty="0">
                          <a:latin typeface="Arial Narrow" panose="020B0606020202030204" pitchFamily="34" charset="0"/>
                        </a:rPr>
                        <a:t>km</a:t>
                      </a:r>
                      <a:endParaRPr lang="zh-HK" altLang="en-US" sz="1200" dirty="0">
                        <a:latin typeface="Arial Narrow" panose="020B0606020202030204" pitchFamily="34" charset="0"/>
                      </a:endParaRPr>
                    </a:p>
                  </a:txBody>
                  <a:tcPr/>
                </a:tc>
                <a:tc>
                  <a:txBody>
                    <a:bodyPr/>
                    <a:lstStyle/>
                    <a:p>
                      <a:r>
                        <a:rPr lang="en-HK" altLang="zh-HK" sz="1200" dirty="0">
                          <a:solidFill>
                            <a:schemeClr val="tx1"/>
                          </a:solidFill>
                          <a:latin typeface="Arial Narrow" panose="020B0606020202030204" pitchFamily="34" charset="0"/>
                        </a:rPr>
                        <a:t>59.2 billion cubic meters</a:t>
                      </a:r>
                      <a:endParaRPr lang="zh-HK" altLang="en-US" sz="1200" dirty="0">
                        <a:solidFill>
                          <a:schemeClr val="tx1"/>
                        </a:solidFill>
                        <a:latin typeface="Arial Narrow" panose="020B0606020202030204" pitchFamily="34" charset="0"/>
                      </a:endParaRPr>
                    </a:p>
                  </a:txBody>
                  <a:tcPr/>
                </a:tc>
                <a:extLst>
                  <a:ext uri="{0D108BD9-81ED-4DB2-BD59-A6C34878D82A}">
                    <a16:rowId xmlns:a16="http://schemas.microsoft.com/office/drawing/2014/main" val="1484070846"/>
                  </a:ext>
                </a:extLst>
              </a:tr>
              <a:tr h="370840">
                <a:tc>
                  <a:txBody>
                    <a:bodyPr/>
                    <a:lstStyle/>
                    <a:p>
                      <a:r>
                        <a:rPr lang="en-US" altLang="zh-HK" sz="1200" dirty="0">
                          <a:latin typeface="Arial Narrow" panose="020B0606020202030204" pitchFamily="34" charset="0"/>
                        </a:rPr>
                        <a:t>Chang</a:t>
                      </a:r>
                      <a:r>
                        <a:rPr lang="zh-HK" altLang="en-US" sz="1200" dirty="0">
                          <a:latin typeface="Arial Narrow" panose="020B0606020202030204" pitchFamily="34" charset="0"/>
                        </a:rPr>
                        <a:t> </a:t>
                      </a:r>
                      <a:r>
                        <a:rPr lang="en-US" altLang="zh-HK" sz="1200" dirty="0">
                          <a:latin typeface="Arial Narrow" panose="020B0606020202030204" pitchFamily="34" charset="0"/>
                        </a:rPr>
                        <a:t>Jiang</a:t>
                      </a:r>
                      <a:endParaRPr lang="zh-HK" altLang="en-US" sz="1200" dirty="0">
                        <a:latin typeface="Arial Narrow" panose="020B0606020202030204" pitchFamily="34" charset="0"/>
                      </a:endParaRPr>
                    </a:p>
                  </a:txBody>
                  <a:tcPr/>
                </a:tc>
                <a:tc>
                  <a:txBody>
                    <a:bodyPr/>
                    <a:lstStyle/>
                    <a:p>
                      <a:r>
                        <a:rPr lang="en-US" altLang="zh-HK" sz="1200" dirty="0">
                          <a:latin typeface="Arial Narrow" panose="020B0606020202030204" pitchFamily="34" charset="0"/>
                        </a:rPr>
                        <a:t>6,300</a:t>
                      </a:r>
                    </a:p>
                    <a:p>
                      <a:r>
                        <a:rPr lang="en-US" altLang="zh-HK" sz="1200" dirty="0">
                          <a:latin typeface="Arial Narrow" panose="020B0606020202030204" pitchFamily="34" charset="0"/>
                        </a:rPr>
                        <a:t>km</a:t>
                      </a:r>
                      <a:endParaRPr lang="zh-HK" altLang="en-US" sz="1200" dirty="0">
                        <a:latin typeface="Arial Narrow" panose="020B0606020202030204" pitchFamily="34" charset="0"/>
                      </a:endParaRPr>
                    </a:p>
                  </a:txBody>
                  <a:tcPr/>
                </a:tc>
                <a:tc>
                  <a:txBody>
                    <a:bodyPr/>
                    <a:lstStyle/>
                    <a:p>
                      <a:r>
                        <a:rPr lang="en-HK" altLang="zh-HK" sz="1200" dirty="0">
                          <a:solidFill>
                            <a:schemeClr val="tx1"/>
                          </a:solidFill>
                          <a:latin typeface="Arial Narrow" panose="020B0606020202030204" pitchFamily="34" charset="0"/>
                        </a:rPr>
                        <a:t>985.7 billion cubic meters</a:t>
                      </a:r>
                      <a:endParaRPr lang="zh-HK" altLang="en-US" sz="1200" dirty="0">
                        <a:solidFill>
                          <a:schemeClr val="tx1"/>
                        </a:solidFill>
                        <a:latin typeface="Arial Narrow" panose="020B0606020202030204" pitchFamily="34" charset="0"/>
                      </a:endParaRPr>
                    </a:p>
                  </a:txBody>
                  <a:tcPr/>
                </a:tc>
                <a:extLst>
                  <a:ext uri="{0D108BD9-81ED-4DB2-BD59-A6C34878D82A}">
                    <a16:rowId xmlns:a16="http://schemas.microsoft.com/office/drawing/2014/main" val="6163993"/>
                  </a:ext>
                </a:extLst>
              </a:tr>
            </a:tbl>
          </a:graphicData>
        </a:graphic>
      </p:graphicFrame>
    </p:spTree>
    <p:extLst>
      <p:ext uri="{BB962C8B-B14F-4D97-AF65-F5344CB8AC3E}">
        <p14:creationId xmlns:p14="http://schemas.microsoft.com/office/powerpoint/2010/main" val="31754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47FC7-CC1D-4157-87CB-E8E223DE7CD5}"/>
              </a:ext>
            </a:extLst>
          </p:cNvPr>
          <p:cNvSpPr>
            <a:spLocks noGrp="1"/>
          </p:cNvSpPr>
          <p:nvPr>
            <p:ph idx="1"/>
          </p:nvPr>
        </p:nvSpPr>
        <p:spPr>
          <a:xfrm>
            <a:off x="822959" y="692458"/>
            <a:ext cx="7543801" cy="5176636"/>
          </a:xfrm>
        </p:spPr>
        <p:txBody>
          <a:bodyPr>
            <a:normAutofit/>
          </a:bodyPr>
          <a:lstStyle/>
          <a:p>
            <a:pPr marL="534988" indent="-534988" defTabSz="179388">
              <a:buFont typeface="Wingdings" panose="05000000000000000000" pitchFamily="2" charset="2"/>
              <a:buChar char="v"/>
            </a:pPr>
            <a:r>
              <a:rPr lang="en-US" altLang="zh-TW" sz="3200" dirty="0"/>
              <a:t>	</a:t>
            </a:r>
            <a:r>
              <a:rPr lang="en-US" altLang="zh-TW" sz="3200" b="1" u="sng" dirty="0"/>
              <a:t>2) Solar</a:t>
            </a:r>
            <a:r>
              <a:rPr lang="zh-TW" altLang="en-US" sz="3200" b="1" u="sng" dirty="0"/>
              <a:t> </a:t>
            </a:r>
            <a:r>
              <a:rPr lang="en-US" altLang="zh-TW" sz="3200" b="1" u="sng" dirty="0"/>
              <a:t>energy</a:t>
            </a:r>
            <a:r>
              <a:rPr lang="en-US" altLang="zh-TW" sz="3200" b="1" u="sng" dirty="0">
                <a:solidFill>
                  <a:schemeClr val="tx1"/>
                </a:solidFill>
              </a:rPr>
              <a:t>:</a:t>
            </a:r>
            <a:endParaRPr lang="en-HK" altLang="zh-TW" sz="3200" dirty="0">
              <a:solidFill>
                <a:schemeClr val="tx1"/>
              </a:solidFill>
            </a:endParaRPr>
          </a:p>
          <a:p>
            <a:pPr marL="896938" indent="-361950">
              <a:buFontTx/>
              <a:buChar char="-"/>
            </a:pPr>
            <a:r>
              <a:rPr lang="en-US" altLang="zh-TW" sz="3200" dirty="0"/>
              <a:t>O</a:t>
            </a:r>
            <a:r>
              <a:rPr lang="en-US" altLang="zh-TW" sz="3200" dirty="0" smtClean="0"/>
              <a:t>ur country </a:t>
            </a:r>
            <a:r>
              <a:rPr lang="en-US" altLang="zh-TW" sz="3200" dirty="0"/>
              <a:t>is one of the countries rich in solar energy resources, and about 2/3 of the country has more than 2,000 hours of sunlight per year.</a:t>
            </a:r>
            <a:endParaRPr lang="en-HK" altLang="zh-TW" sz="3200" dirty="0"/>
          </a:p>
          <a:p>
            <a:pPr marL="896938" indent="-361950">
              <a:buFontTx/>
              <a:buChar char="-"/>
            </a:pPr>
            <a:r>
              <a:rPr lang="en-US" altLang="zh-TW" sz="3200" dirty="0"/>
              <a:t>The total solar radiation in </a:t>
            </a:r>
            <a:r>
              <a:rPr lang="en-US" altLang="zh-TW" sz="3200" dirty="0" smtClean="0"/>
              <a:t>our country </a:t>
            </a:r>
            <a:r>
              <a:rPr lang="en-US" altLang="zh-TW" sz="3200" dirty="0"/>
              <a:t>is the highest in Xizang, while regions with relatively high total solar radiation include Qinghai, Xinjiang, Gansu, Ningxia and parts of Sichuan (Figure 4).</a:t>
            </a:r>
            <a:endParaRPr lang="en-HK" sz="3200" dirty="0"/>
          </a:p>
        </p:txBody>
      </p:sp>
    </p:spTree>
    <p:extLst>
      <p:ext uri="{BB962C8B-B14F-4D97-AF65-F5344CB8AC3E}">
        <p14:creationId xmlns:p14="http://schemas.microsoft.com/office/powerpoint/2010/main" val="3896570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cstate="hqprint">
            <a:extLst>
              <a:ext uri="{28A0092B-C50C-407E-A947-70E740481C1C}">
                <a14:useLocalDpi xmlns:a14="http://schemas.microsoft.com/office/drawing/2010/main" val="0"/>
              </a:ext>
            </a:extLst>
          </a:blip>
          <a:srcRect t="13819" b="32000"/>
          <a:stretch/>
        </p:blipFill>
        <p:spPr>
          <a:xfrm>
            <a:off x="1541020" y="1463040"/>
            <a:ext cx="6290859" cy="4821382"/>
          </a:xfrm>
          <a:prstGeom prst="rect">
            <a:avLst/>
          </a:prstGeom>
        </p:spPr>
      </p:pic>
      <p:sp>
        <p:nvSpPr>
          <p:cNvPr id="8" name="圓角矩形圖說文字 5">
            <a:extLst>
              <a:ext uri="{FF2B5EF4-FFF2-40B4-BE49-F238E27FC236}">
                <a16:creationId xmlns:a16="http://schemas.microsoft.com/office/drawing/2014/main" id="{B5A2D307-9381-44D8-956D-92BF142A90D0}"/>
              </a:ext>
            </a:extLst>
          </p:cNvPr>
          <p:cNvSpPr/>
          <p:nvPr/>
        </p:nvSpPr>
        <p:spPr>
          <a:xfrm>
            <a:off x="58595" y="71022"/>
            <a:ext cx="8926497" cy="1265642"/>
          </a:xfrm>
          <a:prstGeom prst="wedgeRoundRectCallout">
            <a:avLst>
              <a:gd name="adj1" fmla="val -15140"/>
              <a:gd name="adj2" fmla="val 703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b="1" dirty="0">
                <a:latin typeface="Arial" panose="020B0604020202020204" pitchFamily="34" charset="0"/>
                <a:cs typeface="Arial" panose="020B0604020202020204" pitchFamily="34" charset="0"/>
              </a:rPr>
              <a:t>Figure 4  The distribution of solar energy resources </a:t>
            </a:r>
          </a:p>
          <a:p>
            <a:pPr algn="ctr"/>
            <a:r>
              <a:rPr lang="en-HK" altLang="zh-TW" sz="2400" b="1" dirty="0">
                <a:latin typeface="Arial" panose="020B0604020202020204" pitchFamily="34" charset="0"/>
                <a:cs typeface="Arial" panose="020B0604020202020204" pitchFamily="34" charset="0"/>
              </a:rPr>
              <a:t>in </a:t>
            </a:r>
            <a:r>
              <a:rPr lang="en-HK" altLang="zh-TW" sz="2400" b="1" dirty="0" smtClean="0">
                <a:latin typeface="Arial" panose="020B0604020202020204" pitchFamily="34" charset="0"/>
                <a:cs typeface="Arial" panose="020B0604020202020204" pitchFamily="34" charset="0"/>
              </a:rPr>
              <a:t>our country</a:t>
            </a:r>
            <a:endParaRPr lang="en-HK" altLang="zh-TW" sz="2400" b="1" dirty="0">
              <a:latin typeface="Arial" panose="020B0604020202020204" pitchFamily="34" charset="0"/>
              <a:cs typeface="Arial" panose="020B0604020202020204" pitchFamily="34" charset="0"/>
            </a:endParaRP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P.176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9" name="TextBox 5">
            <a:extLst>
              <a:ext uri="{FF2B5EF4-FFF2-40B4-BE49-F238E27FC236}">
                <a16:creationId xmlns:a16="http://schemas.microsoft.com/office/drawing/2014/main" id="{7F450A1C-F235-2944-85BD-9006F7FB0372}"/>
              </a:ext>
            </a:extLst>
          </p:cNvPr>
          <p:cNvSpPr txBox="1"/>
          <p:nvPr/>
        </p:nvSpPr>
        <p:spPr>
          <a:xfrm>
            <a:off x="2128464" y="5825377"/>
            <a:ext cx="228600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*No data for Nan Hai Islands</a:t>
            </a:r>
          </a:p>
        </p:txBody>
      </p:sp>
      <p:sp>
        <p:nvSpPr>
          <p:cNvPr id="10" name="文字方塊 9"/>
          <p:cNvSpPr txBox="1"/>
          <p:nvPr/>
        </p:nvSpPr>
        <p:spPr>
          <a:xfrm>
            <a:off x="2128464" y="4638502"/>
            <a:ext cx="100584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Key</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923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roof of a building&#10;&#10;Description automatically generated">
            <a:extLst>
              <a:ext uri="{FF2B5EF4-FFF2-40B4-BE49-F238E27FC236}">
                <a16:creationId xmlns:a16="http://schemas.microsoft.com/office/drawing/2014/main" id="{5B754BB2-430C-48FB-9E96-AEECF0E28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9303"/>
            <a:ext cx="6493523" cy="4870142"/>
          </a:xfrm>
          <a:prstGeom prst="rect">
            <a:avLst/>
          </a:prstGeom>
        </p:spPr>
      </p:pic>
      <p:sp>
        <p:nvSpPr>
          <p:cNvPr id="6" name="Rectangle: Rounded Corners 5">
            <a:extLst>
              <a:ext uri="{FF2B5EF4-FFF2-40B4-BE49-F238E27FC236}">
                <a16:creationId xmlns:a16="http://schemas.microsoft.com/office/drawing/2014/main" id="{11234C21-581C-46E2-B59C-7A651F157083}"/>
              </a:ext>
            </a:extLst>
          </p:cNvPr>
          <p:cNvSpPr/>
          <p:nvPr/>
        </p:nvSpPr>
        <p:spPr>
          <a:xfrm rot="20838024">
            <a:off x="1216241" y="2883471"/>
            <a:ext cx="4900474" cy="648069"/>
          </a:xfrm>
          <a:prstGeom prst="roundRect">
            <a:avLst/>
          </a:prstGeom>
          <a:noFill/>
          <a:ln w="38100">
            <a:solidFill>
              <a:srgbClr val="FF0000"/>
            </a:solidFill>
            <a:prstDash val="sysDash"/>
            <a:extLst>
              <a:ext uri="{C807C97D-BFC1-408E-A445-0C87EB9F89A2}">
                <ask:lineSketchStyleProps xmlns="" xmlns:ask="http://schemas.microsoft.com/office/drawing/2018/sketchyshapes" sd="1219033472">
                  <a:custGeom>
                    <a:avLst/>
                    <a:gdLst>
                      <a:gd name="connsiteX0" fmla="*/ 0 w 4900474"/>
                      <a:gd name="connsiteY0" fmla="*/ 108014 h 648069"/>
                      <a:gd name="connsiteX1" fmla="*/ 108014 w 4900474"/>
                      <a:gd name="connsiteY1" fmla="*/ 0 h 648069"/>
                      <a:gd name="connsiteX2" fmla="*/ 787259 w 4900474"/>
                      <a:gd name="connsiteY2" fmla="*/ 0 h 648069"/>
                      <a:gd name="connsiteX3" fmla="*/ 1325970 w 4900474"/>
                      <a:gd name="connsiteY3" fmla="*/ 0 h 648069"/>
                      <a:gd name="connsiteX4" fmla="*/ 1817837 w 4900474"/>
                      <a:gd name="connsiteY4" fmla="*/ 0 h 648069"/>
                      <a:gd name="connsiteX5" fmla="*/ 2450237 w 4900474"/>
                      <a:gd name="connsiteY5" fmla="*/ 0 h 648069"/>
                      <a:gd name="connsiteX6" fmla="*/ 2988948 w 4900474"/>
                      <a:gd name="connsiteY6" fmla="*/ 0 h 648069"/>
                      <a:gd name="connsiteX7" fmla="*/ 3668193 w 4900474"/>
                      <a:gd name="connsiteY7" fmla="*/ 0 h 648069"/>
                      <a:gd name="connsiteX8" fmla="*/ 4160060 w 4900474"/>
                      <a:gd name="connsiteY8" fmla="*/ 0 h 648069"/>
                      <a:gd name="connsiteX9" fmla="*/ 4792460 w 4900474"/>
                      <a:gd name="connsiteY9" fmla="*/ 0 h 648069"/>
                      <a:gd name="connsiteX10" fmla="*/ 4900474 w 4900474"/>
                      <a:gd name="connsiteY10" fmla="*/ 108014 h 648069"/>
                      <a:gd name="connsiteX11" fmla="*/ 4900474 w 4900474"/>
                      <a:gd name="connsiteY11" fmla="*/ 540055 h 648069"/>
                      <a:gd name="connsiteX12" fmla="*/ 4792460 w 4900474"/>
                      <a:gd name="connsiteY12" fmla="*/ 648069 h 648069"/>
                      <a:gd name="connsiteX13" fmla="*/ 4206904 w 4900474"/>
                      <a:gd name="connsiteY13" fmla="*/ 648069 h 648069"/>
                      <a:gd name="connsiteX14" fmla="*/ 3715037 w 4900474"/>
                      <a:gd name="connsiteY14" fmla="*/ 648069 h 648069"/>
                      <a:gd name="connsiteX15" fmla="*/ 3129482 w 4900474"/>
                      <a:gd name="connsiteY15" fmla="*/ 648069 h 648069"/>
                      <a:gd name="connsiteX16" fmla="*/ 2450237 w 4900474"/>
                      <a:gd name="connsiteY16" fmla="*/ 648069 h 648069"/>
                      <a:gd name="connsiteX17" fmla="*/ 1864681 w 4900474"/>
                      <a:gd name="connsiteY17" fmla="*/ 648069 h 648069"/>
                      <a:gd name="connsiteX18" fmla="*/ 1419659 w 4900474"/>
                      <a:gd name="connsiteY18" fmla="*/ 648069 h 648069"/>
                      <a:gd name="connsiteX19" fmla="*/ 927792 w 4900474"/>
                      <a:gd name="connsiteY19" fmla="*/ 648069 h 648069"/>
                      <a:gd name="connsiteX20" fmla="*/ 108014 w 4900474"/>
                      <a:gd name="connsiteY20" fmla="*/ 648069 h 648069"/>
                      <a:gd name="connsiteX21" fmla="*/ 0 w 4900474"/>
                      <a:gd name="connsiteY21" fmla="*/ 540055 h 648069"/>
                      <a:gd name="connsiteX22" fmla="*/ 0 w 4900474"/>
                      <a:gd name="connsiteY22" fmla="*/ 108014 h 64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00474" h="648069" extrusionOk="0">
                        <a:moveTo>
                          <a:pt x="0" y="108014"/>
                        </a:moveTo>
                        <a:cubicBezTo>
                          <a:pt x="-5349" y="45061"/>
                          <a:pt x="33516" y="5571"/>
                          <a:pt x="108014" y="0"/>
                        </a:cubicBezTo>
                        <a:cubicBezTo>
                          <a:pt x="276281" y="-10595"/>
                          <a:pt x="484541" y="78159"/>
                          <a:pt x="787259" y="0"/>
                        </a:cubicBezTo>
                        <a:cubicBezTo>
                          <a:pt x="1089977" y="-78159"/>
                          <a:pt x="1147050" y="9795"/>
                          <a:pt x="1325970" y="0"/>
                        </a:cubicBezTo>
                        <a:cubicBezTo>
                          <a:pt x="1504890" y="-9795"/>
                          <a:pt x="1637317" y="36217"/>
                          <a:pt x="1817837" y="0"/>
                        </a:cubicBezTo>
                        <a:cubicBezTo>
                          <a:pt x="1998357" y="-36217"/>
                          <a:pt x="2138381" y="38867"/>
                          <a:pt x="2450237" y="0"/>
                        </a:cubicBezTo>
                        <a:cubicBezTo>
                          <a:pt x="2762093" y="-38867"/>
                          <a:pt x="2793353" y="5657"/>
                          <a:pt x="2988948" y="0"/>
                        </a:cubicBezTo>
                        <a:cubicBezTo>
                          <a:pt x="3184543" y="-5657"/>
                          <a:pt x="3419641" y="3532"/>
                          <a:pt x="3668193" y="0"/>
                        </a:cubicBezTo>
                        <a:cubicBezTo>
                          <a:pt x="3916745" y="-3532"/>
                          <a:pt x="4006960" y="54570"/>
                          <a:pt x="4160060" y="0"/>
                        </a:cubicBezTo>
                        <a:cubicBezTo>
                          <a:pt x="4313160" y="-54570"/>
                          <a:pt x="4595054" y="61515"/>
                          <a:pt x="4792460" y="0"/>
                        </a:cubicBezTo>
                        <a:cubicBezTo>
                          <a:pt x="4858794" y="1606"/>
                          <a:pt x="4886746" y="46140"/>
                          <a:pt x="4900474" y="108014"/>
                        </a:cubicBezTo>
                        <a:cubicBezTo>
                          <a:pt x="4935505" y="240621"/>
                          <a:pt x="4858654" y="446360"/>
                          <a:pt x="4900474" y="540055"/>
                        </a:cubicBezTo>
                        <a:cubicBezTo>
                          <a:pt x="4907117" y="593145"/>
                          <a:pt x="4862785" y="641188"/>
                          <a:pt x="4792460" y="648069"/>
                        </a:cubicBezTo>
                        <a:cubicBezTo>
                          <a:pt x="4659446" y="651381"/>
                          <a:pt x="4485007" y="634655"/>
                          <a:pt x="4206904" y="648069"/>
                        </a:cubicBezTo>
                        <a:cubicBezTo>
                          <a:pt x="3928801" y="661483"/>
                          <a:pt x="3901668" y="594321"/>
                          <a:pt x="3715037" y="648069"/>
                        </a:cubicBezTo>
                        <a:cubicBezTo>
                          <a:pt x="3528406" y="701817"/>
                          <a:pt x="3249675" y="611437"/>
                          <a:pt x="3129482" y="648069"/>
                        </a:cubicBezTo>
                        <a:cubicBezTo>
                          <a:pt x="3009290" y="684701"/>
                          <a:pt x="2635715" y="575430"/>
                          <a:pt x="2450237" y="648069"/>
                        </a:cubicBezTo>
                        <a:cubicBezTo>
                          <a:pt x="2264759" y="720708"/>
                          <a:pt x="2136878" y="596261"/>
                          <a:pt x="1864681" y="648069"/>
                        </a:cubicBezTo>
                        <a:cubicBezTo>
                          <a:pt x="1592484" y="699877"/>
                          <a:pt x="1626078" y="619674"/>
                          <a:pt x="1419659" y="648069"/>
                        </a:cubicBezTo>
                        <a:cubicBezTo>
                          <a:pt x="1213240" y="676464"/>
                          <a:pt x="1074633" y="623560"/>
                          <a:pt x="927792" y="648069"/>
                        </a:cubicBezTo>
                        <a:cubicBezTo>
                          <a:pt x="780951" y="672578"/>
                          <a:pt x="312174" y="590289"/>
                          <a:pt x="108014" y="648069"/>
                        </a:cubicBezTo>
                        <a:cubicBezTo>
                          <a:pt x="54842" y="646697"/>
                          <a:pt x="1838" y="617161"/>
                          <a:pt x="0" y="540055"/>
                        </a:cubicBezTo>
                        <a:cubicBezTo>
                          <a:pt x="-15436" y="408020"/>
                          <a:pt x="20579" y="245416"/>
                          <a:pt x="0" y="10801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7" name="Picture 6" descr="A picture containing clock, window, building, sitting&#10;&#10;Description automatically generated">
            <a:extLst>
              <a:ext uri="{FF2B5EF4-FFF2-40B4-BE49-F238E27FC236}">
                <a16:creationId xmlns:a16="http://schemas.microsoft.com/office/drawing/2014/main" id="{6F4B9E07-21BF-49A3-98FC-146A30EC0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973" y="115566"/>
            <a:ext cx="3202373" cy="2401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Connector: Elbow 8">
            <a:extLst>
              <a:ext uri="{FF2B5EF4-FFF2-40B4-BE49-F238E27FC236}">
                <a16:creationId xmlns:a16="http://schemas.microsoft.com/office/drawing/2014/main" id="{620665C3-F24D-43B1-8160-97690F0C9A16}"/>
              </a:ext>
            </a:extLst>
          </p:cNvPr>
          <p:cNvCxnSpPr/>
          <p:nvPr/>
        </p:nvCxnSpPr>
        <p:spPr>
          <a:xfrm rot="10800000" flipV="1">
            <a:off x="4403325" y="1740022"/>
            <a:ext cx="1384917" cy="1225119"/>
          </a:xfrm>
          <a:prstGeom prst="bentConnector3">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 name="Speech Bubble: Rectangle with Corners Rounded 9">
            <a:extLst>
              <a:ext uri="{FF2B5EF4-FFF2-40B4-BE49-F238E27FC236}">
                <a16:creationId xmlns:a16="http://schemas.microsoft.com/office/drawing/2014/main" id="{AD87D74F-8020-4EFD-BC4B-F2E0850BF3D5}"/>
              </a:ext>
            </a:extLst>
          </p:cNvPr>
          <p:cNvSpPr/>
          <p:nvPr/>
        </p:nvSpPr>
        <p:spPr>
          <a:xfrm>
            <a:off x="548000" y="115566"/>
            <a:ext cx="4136945" cy="140282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Figure</a:t>
            </a:r>
            <a:r>
              <a:rPr lang="zh-TW" altLang="en-US" sz="2800" dirty="0"/>
              <a:t> </a:t>
            </a:r>
            <a:r>
              <a:rPr lang="en-US" altLang="zh-TW" sz="2800" dirty="0"/>
              <a:t>5</a:t>
            </a:r>
            <a:r>
              <a:rPr lang="zh-TW" altLang="en-US" sz="2800" dirty="0"/>
              <a:t>  </a:t>
            </a:r>
            <a:r>
              <a:rPr lang="en-US" altLang="zh-TW" sz="2800" dirty="0"/>
              <a:t>Solar</a:t>
            </a:r>
            <a:r>
              <a:rPr lang="zh-TW" altLang="en-US" sz="2800" dirty="0"/>
              <a:t> </a:t>
            </a:r>
            <a:r>
              <a:rPr lang="en-US" altLang="zh-TW" sz="2800" dirty="0"/>
              <a:t>energy facilities on Chongming Island in Shanghai</a:t>
            </a:r>
            <a:endParaRPr lang="en-HK" sz="2800" dirty="0"/>
          </a:p>
        </p:txBody>
      </p:sp>
    </p:spTree>
    <p:extLst>
      <p:ext uri="{BB962C8B-B14F-4D97-AF65-F5344CB8AC3E}">
        <p14:creationId xmlns:p14="http://schemas.microsoft.com/office/powerpoint/2010/main" val="238632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2CB38-45A5-4FAB-810F-8308D32F3A02}"/>
              </a:ext>
            </a:extLst>
          </p:cNvPr>
          <p:cNvSpPr>
            <a:spLocks noGrp="1"/>
          </p:cNvSpPr>
          <p:nvPr>
            <p:ph idx="1"/>
          </p:nvPr>
        </p:nvSpPr>
        <p:spPr>
          <a:xfrm>
            <a:off x="616395" y="1905962"/>
            <a:ext cx="7543801" cy="4322152"/>
          </a:xfrm>
        </p:spPr>
        <p:txBody>
          <a:bodyPr>
            <a:normAutofit fontScale="92500"/>
          </a:bodyPr>
          <a:lstStyle/>
          <a:p>
            <a:pPr marL="534988" indent="-534988">
              <a:buFont typeface="Wingdings" panose="05000000000000000000" pitchFamily="2" charset="2"/>
              <a:buChar char="v"/>
            </a:pPr>
            <a:r>
              <a:rPr lang="en-US" altLang="zh-TW" sz="3200" b="1" u="sng" dirty="0"/>
              <a:t>3) Wind</a:t>
            </a:r>
            <a:r>
              <a:rPr lang="zh-TW" altLang="en-US" sz="3200" b="1" u="sng" dirty="0"/>
              <a:t> </a:t>
            </a:r>
            <a:r>
              <a:rPr lang="en-US" altLang="zh-TW" sz="3200" b="1" u="sng" dirty="0"/>
              <a:t>energy</a:t>
            </a:r>
            <a:r>
              <a:rPr lang="zh-TW" altLang="en-US" sz="3200" dirty="0"/>
              <a:t>：</a:t>
            </a:r>
            <a:endParaRPr lang="en-HK" altLang="zh-TW" sz="3200" dirty="0"/>
          </a:p>
          <a:p>
            <a:pPr marL="896938" indent="-361950">
              <a:buFontTx/>
              <a:buChar char="-"/>
            </a:pPr>
            <a:r>
              <a:rPr lang="en-US" altLang="zh-TW" sz="3200" dirty="0"/>
              <a:t>O</a:t>
            </a:r>
            <a:r>
              <a:rPr lang="en-US" altLang="zh-TW" sz="3200" dirty="0" smtClean="0"/>
              <a:t>ur country </a:t>
            </a:r>
            <a:r>
              <a:rPr lang="en-US" altLang="zh-TW" sz="3200" dirty="0"/>
              <a:t>is rich in wind energy resources, including inland and offshore wind energy (Figures 6 and 7)</a:t>
            </a:r>
            <a:r>
              <a:rPr lang="zh-TW" altLang="en-US" sz="3200" dirty="0"/>
              <a:t> </a:t>
            </a:r>
            <a:r>
              <a:rPr lang="en-US" altLang="zh-TW" sz="3200" dirty="0"/>
              <a:t>.</a:t>
            </a:r>
          </a:p>
          <a:p>
            <a:pPr marL="896938" indent="-361950">
              <a:buFontTx/>
              <a:buChar char="-"/>
              <a:tabLst>
                <a:tab pos="896938" algn="l"/>
              </a:tabLst>
            </a:pPr>
            <a:r>
              <a:rPr lang="en-US" altLang="zh-TW" sz="3200" dirty="0"/>
              <a:t>In terms of distribution, the regions with the most abundant wind energy resources in </a:t>
            </a:r>
            <a:r>
              <a:rPr lang="en-US" altLang="zh-TW" sz="3200" dirty="0" smtClean="0"/>
              <a:t>our country </a:t>
            </a:r>
            <a:r>
              <a:rPr lang="en-US" altLang="zh-TW" sz="3200" dirty="0"/>
              <a:t>are the northeastern, northern and northwestern parts of </a:t>
            </a:r>
            <a:r>
              <a:rPr lang="en-US" altLang="zh-TW" sz="3200" dirty="0" smtClean="0"/>
              <a:t>our country </a:t>
            </a:r>
            <a:r>
              <a:rPr lang="en-US" altLang="zh-TW" sz="3200" dirty="0"/>
              <a:t>(Figure 8). </a:t>
            </a:r>
            <a:endParaRPr lang="en-HK" sz="3200" dirty="0"/>
          </a:p>
        </p:txBody>
      </p:sp>
    </p:spTree>
    <p:extLst>
      <p:ext uri="{BB962C8B-B14F-4D97-AF65-F5344CB8AC3E}">
        <p14:creationId xmlns:p14="http://schemas.microsoft.com/office/powerpoint/2010/main" val="4149260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indmill on top of a grass covered field&#10;&#10;Description automatically generated">
            <a:extLst>
              <a:ext uri="{FF2B5EF4-FFF2-40B4-BE49-F238E27FC236}">
                <a16:creationId xmlns:a16="http://schemas.microsoft.com/office/drawing/2014/main" id="{634C5E6F-2F50-4E56-ABE8-34292E2D3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042"/>
            <a:ext cx="4785064" cy="3588798"/>
          </a:xfrm>
          <a:prstGeom prst="rect">
            <a:avLst/>
          </a:prstGeom>
        </p:spPr>
      </p:pic>
      <p:pic>
        <p:nvPicPr>
          <p:cNvPr id="5" name="Picture 4" descr="A windmill next to a body of water&#10;&#10;Description automatically generated">
            <a:extLst>
              <a:ext uri="{FF2B5EF4-FFF2-40B4-BE49-F238E27FC236}">
                <a16:creationId xmlns:a16="http://schemas.microsoft.com/office/drawing/2014/main" id="{3DFA104C-2990-43D0-AAF3-A4F5FFC4C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009" y="2728402"/>
            <a:ext cx="4785065" cy="3588799"/>
          </a:xfrm>
          <a:prstGeom prst="rect">
            <a:avLst/>
          </a:prstGeom>
        </p:spPr>
      </p:pic>
      <p:sp>
        <p:nvSpPr>
          <p:cNvPr id="6" name="Speech Bubble: Rectangle with Corners Rounded 5">
            <a:extLst>
              <a:ext uri="{FF2B5EF4-FFF2-40B4-BE49-F238E27FC236}">
                <a16:creationId xmlns:a16="http://schemas.microsoft.com/office/drawing/2014/main" id="{96569CB7-47F1-448C-BBA4-2FA678C3C2D7}"/>
              </a:ext>
            </a:extLst>
          </p:cNvPr>
          <p:cNvSpPr/>
          <p:nvPr/>
        </p:nvSpPr>
        <p:spPr>
          <a:xfrm>
            <a:off x="4999114" y="540799"/>
            <a:ext cx="3852909" cy="168675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Figure 6  Wind power facilities on Chongming Island in Shanghai</a:t>
            </a:r>
            <a:endParaRPr lang="en-HK" sz="2800" dirty="0"/>
          </a:p>
        </p:txBody>
      </p:sp>
    </p:spTree>
    <p:extLst>
      <p:ext uri="{BB962C8B-B14F-4D97-AF65-F5344CB8AC3E}">
        <p14:creationId xmlns:p14="http://schemas.microsoft.com/office/powerpoint/2010/main" val="341273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indmill next to a body of water&#10;&#10;Description automatically generated">
            <a:extLst>
              <a:ext uri="{FF2B5EF4-FFF2-40B4-BE49-F238E27FC236}">
                <a16:creationId xmlns:a16="http://schemas.microsoft.com/office/drawing/2014/main" id="{DE399240-97C4-48C3-B02D-C0FB128E4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967" y="1580225"/>
            <a:ext cx="6339642" cy="4754732"/>
          </a:xfrm>
          <a:prstGeom prst="rect">
            <a:avLst/>
          </a:prstGeom>
        </p:spPr>
      </p:pic>
      <p:sp>
        <p:nvSpPr>
          <p:cNvPr id="5" name="Speech Bubble: Rectangle with Corners Rounded 4">
            <a:extLst>
              <a:ext uri="{FF2B5EF4-FFF2-40B4-BE49-F238E27FC236}">
                <a16:creationId xmlns:a16="http://schemas.microsoft.com/office/drawing/2014/main" id="{ABCEC347-41D2-4FD5-9C0C-9E03DEA95436}"/>
              </a:ext>
            </a:extLst>
          </p:cNvPr>
          <p:cNvSpPr/>
          <p:nvPr/>
        </p:nvSpPr>
        <p:spPr>
          <a:xfrm>
            <a:off x="719091" y="355108"/>
            <a:ext cx="8114191" cy="112746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t>Figure 7  Wind power facilities at the sea near Chongming Island in Shanghai</a:t>
            </a:r>
            <a:endParaRPr lang="en-HK" sz="3000" dirty="0"/>
          </a:p>
        </p:txBody>
      </p:sp>
    </p:spTree>
    <p:extLst>
      <p:ext uri="{BB962C8B-B14F-4D97-AF65-F5344CB8AC3E}">
        <p14:creationId xmlns:p14="http://schemas.microsoft.com/office/powerpoint/2010/main" val="4179491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cstate="hqprint">
            <a:extLst>
              <a:ext uri="{28A0092B-C50C-407E-A947-70E740481C1C}">
                <a14:useLocalDpi xmlns:a14="http://schemas.microsoft.com/office/drawing/2010/main" val="0"/>
              </a:ext>
            </a:extLst>
          </a:blip>
          <a:srcRect t="14061" b="31394"/>
          <a:stretch/>
        </p:blipFill>
        <p:spPr>
          <a:xfrm>
            <a:off x="1565958" y="1454727"/>
            <a:ext cx="6339641" cy="4891378"/>
          </a:xfrm>
          <a:prstGeom prst="rect">
            <a:avLst/>
          </a:prstGeom>
        </p:spPr>
      </p:pic>
      <p:sp>
        <p:nvSpPr>
          <p:cNvPr id="7" name="圓角矩形圖說文字 5">
            <a:extLst>
              <a:ext uri="{FF2B5EF4-FFF2-40B4-BE49-F238E27FC236}">
                <a16:creationId xmlns:a16="http://schemas.microsoft.com/office/drawing/2014/main" id="{78EAAD4F-CEB2-4EC2-85A8-57072330041C}"/>
              </a:ext>
            </a:extLst>
          </p:cNvPr>
          <p:cNvSpPr/>
          <p:nvPr/>
        </p:nvSpPr>
        <p:spPr>
          <a:xfrm>
            <a:off x="108751" y="186773"/>
            <a:ext cx="8926497" cy="1149892"/>
          </a:xfrm>
          <a:prstGeom prst="wedgeRoundRectCallout">
            <a:avLst>
              <a:gd name="adj1" fmla="val -15140"/>
              <a:gd name="adj2" fmla="val 703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b="1" dirty="0">
                <a:latin typeface="Arial" panose="020B0604020202020204" pitchFamily="34" charset="0"/>
                <a:cs typeface="Arial" panose="020B0604020202020204" pitchFamily="34" charset="0"/>
              </a:rPr>
              <a:t>Figure 8  The distribution of wind resources in </a:t>
            </a:r>
            <a:r>
              <a:rPr lang="en-HK" altLang="zh-TW" sz="2400" b="1" dirty="0" smtClean="0">
                <a:latin typeface="Arial" panose="020B0604020202020204" pitchFamily="34" charset="0"/>
                <a:cs typeface="Arial" panose="020B0604020202020204" pitchFamily="34" charset="0"/>
              </a:rPr>
              <a:t>our country</a:t>
            </a:r>
            <a:endParaRPr lang="en-HK" altLang="zh-TW" sz="2400" b="1" dirty="0">
              <a:latin typeface="Arial" panose="020B0604020202020204" pitchFamily="34" charset="0"/>
              <a:cs typeface="Arial" panose="020B0604020202020204" pitchFamily="34" charset="0"/>
            </a:endParaRP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P.176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8" name="TextBox 2">
            <a:extLst>
              <a:ext uri="{FF2B5EF4-FFF2-40B4-BE49-F238E27FC236}">
                <a16:creationId xmlns:a16="http://schemas.microsoft.com/office/drawing/2014/main" id="{FFD4FEB2-A70C-8E41-A05C-CEDA974E26DB}"/>
              </a:ext>
            </a:extLst>
          </p:cNvPr>
          <p:cNvSpPr txBox="1"/>
          <p:nvPr/>
        </p:nvSpPr>
        <p:spPr>
          <a:xfrm>
            <a:off x="1917255" y="5858980"/>
            <a:ext cx="2654744"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*No data for Nan Hai Islands</a:t>
            </a:r>
          </a:p>
        </p:txBody>
      </p:sp>
      <p:sp>
        <p:nvSpPr>
          <p:cNvPr id="9" name="文字方塊 8"/>
          <p:cNvSpPr txBox="1"/>
          <p:nvPr/>
        </p:nvSpPr>
        <p:spPr>
          <a:xfrm>
            <a:off x="1945178" y="4538749"/>
            <a:ext cx="100584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Key</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929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n&#10;&#10;Description automatically generated">
            <a:extLst>
              <a:ext uri="{FF2B5EF4-FFF2-40B4-BE49-F238E27FC236}">
                <a16:creationId xmlns:a16="http://schemas.microsoft.com/office/drawing/2014/main" id="{87EA3C00-4B39-4FC4-B8B1-C66EC03ABCB6}"/>
              </a:ext>
            </a:extLst>
          </p:cNvPr>
          <p:cNvPicPr>
            <a:picLocks noChangeAspect="1"/>
          </p:cNvPicPr>
          <p:nvPr/>
        </p:nvPicPr>
        <p:blipFill rotWithShape="1">
          <a:blip r:embed="rId2">
            <a:extLst>
              <a:ext uri="{28A0092B-C50C-407E-A947-70E740481C1C}">
                <a14:useLocalDpi xmlns:a14="http://schemas.microsoft.com/office/drawing/2010/main" val="0"/>
              </a:ext>
            </a:extLst>
          </a:blip>
          <a:srcRect r="15259"/>
          <a:stretch/>
        </p:blipFill>
        <p:spPr>
          <a:xfrm>
            <a:off x="20" y="10"/>
            <a:ext cx="5680810" cy="6857990"/>
          </a:xfrm>
          <a:prstGeom prst="rect">
            <a:avLst/>
          </a:prstGeom>
        </p:spPr>
      </p:pic>
      <p:sp>
        <p:nvSpPr>
          <p:cNvPr id="2" name="Title 1">
            <a:extLst>
              <a:ext uri="{FF2B5EF4-FFF2-40B4-BE49-F238E27FC236}">
                <a16:creationId xmlns:a16="http://schemas.microsoft.com/office/drawing/2014/main" id="{2006A761-A86A-47BF-9E02-4C367F949389}"/>
              </a:ext>
            </a:extLst>
          </p:cNvPr>
          <p:cNvSpPr>
            <a:spLocks noGrp="1"/>
          </p:cNvSpPr>
          <p:nvPr>
            <p:ph type="title"/>
          </p:nvPr>
        </p:nvSpPr>
        <p:spPr>
          <a:xfrm>
            <a:off x="1961965" y="389415"/>
            <a:ext cx="6693240" cy="1625815"/>
          </a:xfrm>
        </p:spPr>
        <p:txBody>
          <a:bodyPr anchor="ctr">
            <a:noAutofit/>
          </a:bodyPr>
          <a:lstStyle/>
          <a:p>
            <a:r>
              <a:rPr lang="en-US" altLang="zh-TW" sz="3000" b="1" u="sng" dirty="0">
                <a:solidFill>
                  <a:srgbClr val="0070C0"/>
                </a:solidFill>
              </a:rPr>
              <a:t>Notes to Teachers – The learning &amp; teaching of energy resources of China and its linkages with the junior secondary geography curriculum</a:t>
            </a:r>
            <a:endParaRPr lang="en-HK" sz="3000" b="1" u="sng" dirty="0">
              <a:solidFill>
                <a:srgbClr val="0070C0"/>
              </a:solidFill>
            </a:endParaRPr>
          </a:p>
        </p:txBody>
      </p:sp>
      <p:sp>
        <p:nvSpPr>
          <p:cNvPr id="9" name="Content Placeholder 8">
            <a:extLst>
              <a:ext uri="{FF2B5EF4-FFF2-40B4-BE49-F238E27FC236}">
                <a16:creationId xmlns:a16="http://schemas.microsoft.com/office/drawing/2014/main" id="{CE14BCAD-F657-4FCE-BFBD-56136D7A932B}"/>
              </a:ext>
            </a:extLst>
          </p:cNvPr>
          <p:cNvSpPr>
            <a:spLocks noGrp="1"/>
          </p:cNvSpPr>
          <p:nvPr>
            <p:ph idx="1"/>
          </p:nvPr>
        </p:nvSpPr>
        <p:spPr>
          <a:xfrm>
            <a:off x="2582262" y="2015230"/>
            <a:ext cx="6072943" cy="3320249"/>
          </a:xfrm>
        </p:spPr>
        <p:txBody>
          <a:bodyPr>
            <a:noAutofit/>
          </a:bodyPr>
          <a:lstStyle/>
          <a:p>
            <a:pPr marL="0" indent="0">
              <a:buNone/>
            </a:pPr>
            <a:r>
              <a:rPr lang="en-US" altLang="zh-TW" sz="2800" dirty="0">
                <a:solidFill>
                  <a:schemeClr val="tx1">
                    <a:lumMod val="95000"/>
                    <a:lumOff val="5000"/>
                  </a:schemeClr>
                </a:solidFill>
              </a:rPr>
              <a:t>When teaching the module – “</a:t>
            </a:r>
            <a:r>
              <a:rPr lang="en-US" altLang="zh-TW" sz="2800" dirty="0">
                <a:solidFill>
                  <a:srgbClr val="00B050"/>
                </a:solidFill>
              </a:rPr>
              <a:t>Scramble for Energy</a:t>
            </a:r>
            <a:r>
              <a:rPr lang="en-US" altLang="zh-TW" sz="2800" dirty="0">
                <a:solidFill>
                  <a:schemeClr val="tx1">
                    <a:lumMod val="95000"/>
                    <a:lumOff val="5000"/>
                  </a:schemeClr>
                </a:solidFill>
              </a:rPr>
              <a:t>” in the </a:t>
            </a:r>
            <a:r>
              <a:rPr lang="en-US" altLang="zh-TW" sz="2800" b="1" i="1" dirty="0">
                <a:solidFill>
                  <a:schemeClr val="tx1">
                    <a:lumMod val="95000"/>
                    <a:lumOff val="5000"/>
                  </a:schemeClr>
                </a:solidFill>
              </a:rPr>
              <a:t>Geography Curriculum Guide (Secondary 1-3) (2011)</a:t>
            </a:r>
            <a:r>
              <a:rPr lang="en-US" altLang="zh-TW" sz="2800" dirty="0">
                <a:solidFill>
                  <a:schemeClr val="tx1">
                    <a:lumMod val="95000"/>
                    <a:lumOff val="5000"/>
                  </a:schemeClr>
                </a:solidFill>
              </a:rPr>
              <a:t>, teachers can teach the information in this PowerPoint as an example to give students a basic understanding of </a:t>
            </a:r>
            <a:r>
              <a:rPr lang="en-US" altLang="zh-TW" sz="2800" dirty="0" smtClean="0">
                <a:solidFill>
                  <a:schemeClr val="tx1">
                    <a:lumMod val="95000"/>
                    <a:lumOff val="5000"/>
                  </a:schemeClr>
                </a:solidFill>
              </a:rPr>
              <a:t>our country's </a:t>
            </a:r>
            <a:r>
              <a:rPr lang="en-US" altLang="zh-TW" sz="2800" dirty="0">
                <a:solidFill>
                  <a:schemeClr val="tx1">
                    <a:lumMod val="95000"/>
                    <a:lumOff val="5000"/>
                  </a:schemeClr>
                </a:solidFill>
              </a:rPr>
              <a:t>energy resources.</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280055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1F68-6AA3-4FBD-A62F-FDACFFA204C8}"/>
              </a:ext>
            </a:extLst>
          </p:cNvPr>
          <p:cNvSpPr>
            <a:spLocks noGrp="1"/>
          </p:cNvSpPr>
          <p:nvPr>
            <p:ph type="title"/>
          </p:nvPr>
        </p:nvSpPr>
        <p:spPr>
          <a:xfrm>
            <a:off x="1061769" y="499668"/>
            <a:ext cx="7367336" cy="702305"/>
          </a:xfrm>
        </p:spPr>
        <p:txBody>
          <a:bodyPr>
            <a:normAutofit/>
          </a:bodyPr>
          <a:lstStyle/>
          <a:p>
            <a:r>
              <a:rPr lang="en-US" altLang="zh-TW" sz="3600" b="1" u="sng" dirty="0"/>
              <a:t>Types of energy resources in </a:t>
            </a:r>
            <a:r>
              <a:rPr lang="en-US" altLang="zh-TW" sz="3600" b="1" u="sng" dirty="0" smtClean="0"/>
              <a:t>our country</a:t>
            </a:r>
            <a:endParaRPr lang="en-HK" sz="3600" b="1" u="sng" dirty="0"/>
          </a:p>
        </p:txBody>
      </p:sp>
      <p:sp>
        <p:nvSpPr>
          <p:cNvPr id="3" name="Content Placeholder 2">
            <a:extLst>
              <a:ext uri="{FF2B5EF4-FFF2-40B4-BE49-F238E27FC236}">
                <a16:creationId xmlns:a16="http://schemas.microsoft.com/office/drawing/2014/main" id="{B5AF6265-E354-4148-B752-07D5BC2187A3}"/>
              </a:ext>
            </a:extLst>
          </p:cNvPr>
          <p:cNvSpPr>
            <a:spLocks noGrp="1"/>
          </p:cNvSpPr>
          <p:nvPr>
            <p:ph idx="1"/>
          </p:nvPr>
        </p:nvSpPr>
        <p:spPr>
          <a:xfrm>
            <a:off x="577049" y="1863851"/>
            <a:ext cx="3755255" cy="4146250"/>
          </a:xfrm>
        </p:spPr>
        <p:txBody>
          <a:bodyPr>
            <a:normAutofit fontScale="85000" lnSpcReduction="10000"/>
          </a:bodyPr>
          <a:lstStyle/>
          <a:p>
            <a:pPr marL="0" indent="0">
              <a:buNone/>
            </a:pPr>
            <a:r>
              <a:rPr lang="en-US" altLang="zh-TW" sz="3200" dirty="0"/>
              <a:t>O</a:t>
            </a:r>
            <a:r>
              <a:rPr lang="en-US" altLang="zh-TW" sz="3200" dirty="0" smtClean="0"/>
              <a:t>ur country's </a:t>
            </a:r>
            <a:r>
              <a:rPr lang="en-US" altLang="zh-TW" sz="3200" dirty="0"/>
              <a:t>energy resources are rich and diverse. Examples include</a:t>
            </a:r>
            <a:r>
              <a:rPr lang="zh-TW" altLang="en-US" sz="3200" dirty="0"/>
              <a:t>：</a:t>
            </a:r>
            <a:endParaRPr lang="en-US" altLang="zh-TW" sz="3200" dirty="0"/>
          </a:p>
          <a:p>
            <a:pPr>
              <a:buFont typeface="Wingdings" panose="05000000000000000000" pitchFamily="2" charset="2"/>
              <a:buChar char="Ø"/>
            </a:pPr>
            <a:r>
              <a:rPr lang="en-US" altLang="zh-TW" sz="3200" dirty="0"/>
              <a:t>coal</a:t>
            </a:r>
          </a:p>
          <a:p>
            <a:pPr>
              <a:buFont typeface="Wingdings" panose="05000000000000000000" pitchFamily="2" charset="2"/>
              <a:buChar char="Ø"/>
            </a:pPr>
            <a:r>
              <a:rPr lang="en-US" altLang="zh-TW" sz="3200" dirty="0"/>
              <a:t>oil</a:t>
            </a:r>
            <a:r>
              <a:rPr lang="zh-TW" altLang="en-US" sz="3200" dirty="0"/>
              <a:t> </a:t>
            </a:r>
            <a:r>
              <a:rPr lang="en-US" altLang="zh-TW" sz="3200" dirty="0"/>
              <a:t>&amp;</a:t>
            </a:r>
            <a:r>
              <a:rPr lang="zh-TW" altLang="en-US" sz="3200" dirty="0"/>
              <a:t> </a:t>
            </a:r>
            <a:r>
              <a:rPr lang="en-US" altLang="zh-TW" sz="3200" dirty="0"/>
              <a:t>natural</a:t>
            </a:r>
            <a:r>
              <a:rPr lang="zh-TW" altLang="en-US" sz="3200" dirty="0"/>
              <a:t> </a:t>
            </a:r>
            <a:r>
              <a:rPr lang="en-US" altLang="zh-TW" sz="3200" dirty="0"/>
              <a:t>gas</a:t>
            </a:r>
          </a:p>
          <a:p>
            <a:pPr>
              <a:buFont typeface="Wingdings" panose="05000000000000000000" pitchFamily="2" charset="2"/>
              <a:buChar char="Ø"/>
            </a:pPr>
            <a:r>
              <a:rPr lang="en-US" altLang="zh-TW" sz="3200" dirty="0"/>
              <a:t>oil</a:t>
            </a:r>
            <a:r>
              <a:rPr lang="zh-TW" altLang="en-US" sz="3200" dirty="0"/>
              <a:t> </a:t>
            </a:r>
            <a:r>
              <a:rPr lang="en-US" altLang="zh-TW" sz="3200" dirty="0"/>
              <a:t>shale</a:t>
            </a:r>
          </a:p>
          <a:p>
            <a:pPr>
              <a:buFont typeface="Wingdings" panose="05000000000000000000" pitchFamily="2" charset="2"/>
              <a:buChar char="Ø"/>
            </a:pPr>
            <a:r>
              <a:rPr lang="en-US" altLang="zh-TW" sz="3200" dirty="0"/>
              <a:t>geothermal</a:t>
            </a:r>
          </a:p>
          <a:p>
            <a:pPr>
              <a:buFont typeface="Wingdings" panose="05000000000000000000" pitchFamily="2" charset="2"/>
              <a:buChar char="Ø"/>
            </a:pPr>
            <a:r>
              <a:rPr lang="en-US" altLang="zh-TW" sz="3200" dirty="0"/>
              <a:t>hydroelectric</a:t>
            </a:r>
            <a:r>
              <a:rPr lang="zh-TW" altLang="en-US" sz="3200" dirty="0"/>
              <a:t> </a:t>
            </a:r>
            <a:r>
              <a:rPr lang="en-US" altLang="zh-TW" sz="3200" dirty="0"/>
              <a:t>power</a:t>
            </a:r>
          </a:p>
          <a:p>
            <a:pPr>
              <a:buFont typeface="Wingdings" panose="05000000000000000000" pitchFamily="2" charset="2"/>
              <a:buChar char="Ø"/>
            </a:pPr>
            <a:r>
              <a:rPr lang="en-HK" altLang="zh-TW" sz="3200" dirty="0"/>
              <a:t>wind energy</a:t>
            </a:r>
          </a:p>
        </p:txBody>
      </p:sp>
      <p:pic>
        <p:nvPicPr>
          <p:cNvPr id="4" name="圖片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81442" y="2271176"/>
            <a:ext cx="2543555" cy="2109355"/>
          </a:xfrm>
          <a:prstGeom prst="rect">
            <a:avLst/>
          </a:prstGeom>
        </p:spPr>
      </p:pic>
      <p:pic>
        <p:nvPicPr>
          <p:cNvPr id="5" name="圖片 4"/>
          <p:cNvPicPr>
            <a:picLocks noChangeAspect="1"/>
          </p:cNvPicPr>
          <p:nvPr/>
        </p:nvPicPr>
        <p:blipFill>
          <a:blip r:embed="rId3"/>
          <a:stretch>
            <a:fillRect/>
          </a:stretch>
        </p:blipFill>
        <p:spPr>
          <a:xfrm>
            <a:off x="6129026" y="4085295"/>
            <a:ext cx="2915221" cy="2253294"/>
          </a:xfrm>
          <a:prstGeom prst="rect">
            <a:avLst/>
          </a:prstGeom>
        </p:spPr>
      </p:pic>
      <p:sp>
        <p:nvSpPr>
          <p:cNvPr id="6" name="雲朵形圖說文字 5"/>
          <p:cNvSpPr/>
          <p:nvPr/>
        </p:nvSpPr>
        <p:spPr>
          <a:xfrm>
            <a:off x="6724996" y="2003367"/>
            <a:ext cx="2055019" cy="1425633"/>
          </a:xfrm>
          <a:prstGeom prst="cloudCallout">
            <a:avLst>
              <a:gd name="adj1" fmla="val -66687"/>
              <a:gd name="adj2" fmla="val 43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Non-renewable energy resources</a:t>
            </a:r>
            <a:endParaRPr lang="zh-HK" altLang="en-US" dirty="0"/>
          </a:p>
        </p:txBody>
      </p:sp>
      <p:sp>
        <p:nvSpPr>
          <p:cNvPr id="7" name="雲朵形圖說文字 6"/>
          <p:cNvSpPr/>
          <p:nvPr/>
        </p:nvSpPr>
        <p:spPr>
          <a:xfrm>
            <a:off x="4181442" y="4704379"/>
            <a:ext cx="1947584" cy="1197033"/>
          </a:xfrm>
          <a:prstGeom prst="cloudCallout">
            <a:avLst>
              <a:gd name="adj1" fmla="val 79167"/>
              <a:gd name="adj2" fmla="val 243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dirty="0"/>
              <a:t>Renewable energy resources</a:t>
            </a:r>
            <a:endParaRPr lang="zh-HK" altLang="en-US" dirty="0"/>
          </a:p>
        </p:txBody>
      </p:sp>
    </p:spTree>
    <p:extLst>
      <p:ext uri="{BB962C8B-B14F-4D97-AF65-F5344CB8AC3E}">
        <p14:creationId xmlns:p14="http://schemas.microsoft.com/office/powerpoint/2010/main" val="189181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B7E59-F7F4-43F3-A0FA-0B2987090C77}"/>
              </a:ext>
            </a:extLst>
          </p:cNvPr>
          <p:cNvSpPr>
            <a:spLocks noGrp="1"/>
          </p:cNvSpPr>
          <p:nvPr>
            <p:ph type="title"/>
          </p:nvPr>
        </p:nvSpPr>
        <p:spPr>
          <a:xfrm>
            <a:off x="473826" y="609331"/>
            <a:ext cx="8117378" cy="1044903"/>
          </a:xfrm>
        </p:spPr>
        <p:txBody>
          <a:bodyPr>
            <a:normAutofit fontScale="90000"/>
          </a:bodyPr>
          <a:lstStyle/>
          <a:p>
            <a:r>
              <a:rPr lang="en-US" altLang="zh-TW" sz="4000" b="1" u="sng" dirty="0"/>
              <a:t>Examples of non-renewable energy </a:t>
            </a:r>
            <a:r>
              <a:rPr lang="en-US" altLang="zh-TW" sz="4000" b="1" u="sng" dirty="0" smtClean="0"/>
              <a:t>resources</a:t>
            </a:r>
            <a:endParaRPr lang="en-HK" sz="4000" b="1" u="sng" dirty="0"/>
          </a:p>
        </p:txBody>
      </p:sp>
      <p:sp>
        <p:nvSpPr>
          <p:cNvPr id="3" name="Content Placeholder 2">
            <a:extLst>
              <a:ext uri="{FF2B5EF4-FFF2-40B4-BE49-F238E27FC236}">
                <a16:creationId xmlns:a16="http://schemas.microsoft.com/office/drawing/2014/main" id="{C2F1F28F-4922-479A-A43B-6A4092AF6611}"/>
              </a:ext>
            </a:extLst>
          </p:cNvPr>
          <p:cNvSpPr>
            <a:spLocks noGrp="1"/>
          </p:cNvSpPr>
          <p:nvPr>
            <p:ph idx="1"/>
          </p:nvPr>
        </p:nvSpPr>
        <p:spPr>
          <a:xfrm>
            <a:off x="822959" y="1935332"/>
            <a:ext cx="7543801" cy="3933762"/>
          </a:xfrm>
        </p:spPr>
        <p:txBody>
          <a:bodyPr>
            <a:normAutofit fontScale="92500" lnSpcReduction="20000"/>
          </a:bodyPr>
          <a:lstStyle/>
          <a:p>
            <a:pPr lvl="0">
              <a:buClr>
                <a:srgbClr val="E48312"/>
              </a:buClr>
              <a:buFont typeface="Wingdings" panose="05000000000000000000" pitchFamily="2" charset="2"/>
              <a:buChar char="v"/>
            </a:pPr>
            <a:r>
              <a:rPr lang="en-US" altLang="zh-TW" sz="3200" b="1" u="sng" dirty="0">
                <a:solidFill>
                  <a:srgbClr val="000000">
                    <a:lumMod val="75000"/>
                    <a:lumOff val="25000"/>
                  </a:srgbClr>
                </a:solidFill>
              </a:rPr>
              <a:t>1) Coal</a:t>
            </a:r>
            <a:r>
              <a:rPr lang="zh-TW" altLang="en-US" sz="3200" b="1" u="sng" dirty="0">
                <a:solidFill>
                  <a:srgbClr val="000000">
                    <a:lumMod val="75000"/>
                    <a:lumOff val="25000"/>
                  </a:srgbClr>
                </a:solidFill>
              </a:rPr>
              <a:t> </a:t>
            </a:r>
            <a:r>
              <a:rPr lang="en-US" altLang="zh-TW" sz="3200" b="1" u="sng" dirty="0">
                <a:solidFill>
                  <a:srgbClr val="000000">
                    <a:lumMod val="75000"/>
                    <a:lumOff val="25000"/>
                  </a:srgbClr>
                </a:solidFill>
              </a:rPr>
              <a:t>:</a:t>
            </a:r>
            <a:endParaRPr lang="en-HK" altLang="zh-TW" sz="3200" dirty="0">
              <a:solidFill>
                <a:srgbClr val="000000">
                  <a:lumMod val="75000"/>
                  <a:lumOff val="25000"/>
                </a:srgbClr>
              </a:solidFill>
            </a:endParaRPr>
          </a:p>
          <a:p>
            <a:pPr marL="0" lvl="0" indent="0">
              <a:buClr>
                <a:srgbClr val="E48312"/>
              </a:buClr>
              <a:buNone/>
            </a:pPr>
            <a:r>
              <a:rPr lang="en-US" altLang="zh-TW" sz="3200" dirty="0">
                <a:solidFill>
                  <a:srgbClr val="000000">
                    <a:lumMod val="75000"/>
                    <a:lumOff val="25000"/>
                  </a:srgbClr>
                </a:solidFill>
              </a:rPr>
              <a:t>O</a:t>
            </a:r>
            <a:r>
              <a:rPr lang="en-US" altLang="zh-TW" sz="3200" dirty="0" smtClean="0">
                <a:solidFill>
                  <a:srgbClr val="000000">
                    <a:lumMod val="75000"/>
                    <a:lumOff val="25000"/>
                  </a:srgbClr>
                </a:solidFill>
              </a:rPr>
              <a:t>ur country's </a:t>
            </a:r>
            <a:r>
              <a:rPr lang="en-US" altLang="zh-TW" sz="3200" dirty="0">
                <a:solidFill>
                  <a:srgbClr val="000000">
                    <a:lumMod val="75000"/>
                    <a:lumOff val="25000"/>
                  </a:srgbClr>
                </a:solidFill>
              </a:rPr>
              <a:t>known coal-bearing area accounts for about 5.7% of the country's land area. It is estimated that </a:t>
            </a:r>
            <a:r>
              <a:rPr lang="en-US" altLang="zh-TW" sz="3200" dirty="0" smtClean="0">
                <a:solidFill>
                  <a:srgbClr val="000000">
                    <a:lumMod val="75000"/>
                    <a:lumOff val="25000"/>
                  </a:srgbClr>
                </a:solidFill>
              </a:rPr>
              <a:t>our country's </a:t>
            </a:r>
            <a:r>
              <a:rPr lang="en-US" altLang="zh-TW" sz="3200" dirty="0">
                <a:solidFill>
                  <a:srgbClr val="000000">
                    <a:lumMod val="75000"/>
                    <a:lumOff val="25000"/>
                  </a:srgbClr>
                </a:solidFill>
              </a:rPr>
              <a:t>total coal reserves within 2,000 meters of depth rank third in the world after Russia and the United States. Of the proven reserves, bituminous coal accounts for 75%, anthracite coal accounts for 12%, and lignite coal accounts for 13%. According to the current mining speed, coal mining in </a:t>
            </a:r>
            <a:r>
              <a:rPr lang="en-US" altLang="zh-TW" sz="3200" dirty="0" smtClean="0">
                <a:solidFill>
                  <a:srgbClr val="000000">
                    <a:lumMod val="75000"/>
                    <a:lumOff val="25000"/>
                  </a:srgbClr>
                </a:solidFill>
              </a:rPr>
              <a:t>our country </a:t>
            </a:r>
            <a:r>
              <a:rPr lang="en-US" altLang="zh-TW" sz="3200" dirty="0">
                <a:solidFill>
                  <a:srgbClr val="000000">
                    <a:lumMod val="75000"/>
                    <a:lumOff val="25000"/>
                  </a:srgbClr>
                </a:solidFill>
              </a:rPr>
              <a:t>can continue for about 500 years.</a:t>
            </a:r>
            <a:endParaRPr lang="en-HK" dirty="0"/>
          </a:p>
        </p:txBody>
      </p:sp>
    </p:spTree>
    <p:extLst>
      <p:ext uri="{BB962C8B-B14F-4D97-AF65-F5344CB8AC3E}">
        <p14:creationId xmlns:p14="http://schemas.microsoft.com/office/powerpoint/2010/main" val="58308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cstate="hqprint">
            <a:extLst>
              <a:ext uri="{28A0092B-C50C-407E-A947-70E740481C1C}">
                <a14:useLocalDpi xmlns:a14="http://schemas.microsoft.com/office/drawing/2010/main" val="0"/>
              </a:ext>
            </a:extLst>
          </a:blip>
          <a:srcRect t="14061" b="31030"/>
          <a:stretch/>
        </p:blipFill>
        <p:spPr>
          <a:xfrm>
            <a:off x="1530265" y="1301269"/>
            <a:ext cx="6446354" cy="5006871"/>
          </a:xfrm>
          <a:prstGeom prst="rect">
            <a:avLst/>
          </a:prstGeom>
        </p:spPr>
      </p:pic>
      <p:sp>
        <p:nvSpPr>
          <p:cNvPr id="8" name="圓角矩形圖說文字 5">
            <a:extLst>
              <a:ext uri="{FF2B5EF4-FFF2-40B4-BE49-F238E27FC236}">
                <a16:creationId xmlns:a16="http://schemas.microsoft.com/office/drawing/2014/main" id="{1161E054-2162-4A81-AD93-6EAB70035222}"/>
              </a:ext>
            </a:extLst>
          </p:cNvPr>
          <p:cNvSpPr/>
          <p:nvPr/>
        </p:nvSpPr>
        <p:spPr>
          <a:xfrm>
            <a:off x="58595" y="186772"/>
            <a:ext cx="8926497" cy="1020251"/>
          </a:xfrm>
          <a:prstGeom prst="wedgeRoundRectCallout">
            <a:avLst>
              <a:gd name="adj1" fmla="val -15140"/>
              <a:gd name="adj2" fmla="val 703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b="1" dirty="0">
                <a:latin typeface="Arial" panose="020B0604020202020204" pitchFamily="34" charset="0"/>
                <a:cs typeface="Arial" panose="020B0604020202020204" pitchFamily="34" charset="0"/>
              </a:rPr>
              <a:t>Figure 1  The distribution of coal resources in </a:t>
            </a:r>
            <a:r>
              <a:rPr lang="en-HK" altLang="zh-TW" sz="2400" b="1" dirty="0" smtClean="0">
                <a:latin typeface="Arial" panose="020B0604020202020204" pitchFamily="34" charset="0"/>
                <a:cs typeface="Arial" panose="020B0604020202020204" pitchFamily="34" charset="0"/>
              </a:rPr>
              <a:t>our country</a:t>
            </a:r>
            <a:endParaRPr lang="en-HK" altLang="zh-TW" sz="2400" b="1" dirty="0">
              <a:latin typeface="Arial" panose="020B0604020202020204" pitchFamily="34" charset="0"/>
              <a:cs typeface="Arial" panose="020B0604020202020204" pitchFamily="34" charset="0"/>
            </a:endParaRP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P.172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2" name="文字方塊 1"/>
          <p:cNvSpPr txBox="1"/>
          <p:nvPr/>
        </p:nvSpPr>
        <p:spPr>
          <a:xfrm>
            <a:off x="2202873" y="4738255"/>
            <a:ext cx="706582"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Key</a:t>
            </a:r>
            <a:endParaRPr lang="en-US" sz="1400" dirty="0">
              <a:latin typeface="Times New Roman" panose="02020603050405020304" pitchFamily="18" charset="0"/>
              <a:cs typeface="Times New Roman" panose="02020603050405020304" pitchFamily="18" charset="0"/>
            </a:endParaRPr>
          </a:p>
        </p:txBody>
      </p:sp>
      <p:sp>
        <p:nvSpPr>
          <p:cNvPr id="3" name="文字方塊 2"/>
          <p:cNvSpPr txBox="1"/>
          <p:nvPr/>
        </p:nvSpPr>
        <p:spPr>
          <a:xfrm>
            <a:off x="2618509" y="4938422"/>
            <a:ext cx="1338350" cy="738664"/>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Coal field</a:t>
            </a:r>
          </a:p>
          <a:p>
            <a:r>
              <a:rPr lang="en-US" sz="1400" dirty="0" smtClean="0">
                <a:latin typeface="Times New Roman" panose="02020603050405020304" pitchFamily="18" charset="0"/>
                <a:cs typeface="Times New Roman" panose="02020603050405020304" pitchFamily="18" charset="0"/>
              </a:rPr>
              <a:t>Coal-containing area</a:t>
            </a:r>
            <a:endParaRPr lang="en-US" sz="1400" dirty="0">
              <a:latin typeface="Times New Roman" panose="02020603050405020304" pitchFamily="18" charset="0"/>
              <a:cs typeface="Times New Roman" panose="02020603050405020304" pitchFamily="18" charset="0"/>
            </a:endParaRPr>
          </a:p>
        </p:txBody>
      </p:sp>
      <p:sp>
        <p:nvSpPr>
          <p:cNvPr id="7" name="文字方塊 6">
            <a:extLst>
              <a:ext uri="{FF2B5EF4-FFF2-40B4-BE49-F238E27FC236}">
                <a16:creationId xmlns:a16="http://schemas.microsoft.com/office/drawing/2014/main" id="{00A11773-58E6-44DE-8A7F-328F561139DF}"/>
              </a:ext>
            </a:extLst>
          </p:cNvPr>
          <p:cNvSpPr txBox="1"/>
          <p:nvPr/>
        </p:nvSpPr>
        <p:spPr>
          <a:xfrm>
            <a:off x="2048807" y="5723364"/>
            <a:ext cx="2514600" cy="307777"/>
          </a:xfrm>
          <a:prstGeom prst="rect">
            <a:avLst/>
          </a:prstGeom>
          <a:solidFill>
            <a:schemeClr val="bg1"/>
          </a:solidFill>
          <a:ln>
            <a:noFill/>
          </a:ln>
        </p:spPr>
        <p:txBody>
          <a:bodyPr wrap="square" rtlCol="0">
            <a:spAutoFit/>
          </a:bodyPr>
          <a:lstStyle/>
          <a:p>
            <a:r>
              <a:rPr lang="en-US" altLang="zh-HK" sz="1400" dirty="0"/>
              <a:t>*No data for Nan Hai Islands</a:t>
            </a:r>
            <a:endParaRPr lang="zh-HK" altLang="en-US" sz="1400" dirty="0"/>
          </a:p>
        </p:txBody>
      </p:sp>
    </p:spTree>
    <p:extLst>
      <p:ext uri="{BB962C8B-B14F-4D97-AF65-F5344CB8AC3E}">
        <p14:creationId xmlns:p14="http://schemas.microsoft.com/office/powerpoint/2010/main" val="292294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1F9E7-6258-4071-A181-FB6365AE8156}"/>
              </a:ext>
            </a:extLst>
          </p:cNvPr>
          <p:cNvSpPr>
            <a:spLocks noGrp="1"/>
          </p:cNvSpPr>
          <p:nvPr>
            <p:ph idx="1"/>
          </p:nvPr>
        </p:nvSpPr>
        <p:spPr>
          <a:xfrm>
            <a:off x="800099" y="488271"/>
            <a:ext cx="7543801" cy="5451844"/>
          </a:xfrm>
        </p:spPr>
        <p:txBody>
          <a:bodyPr>
            <a:normAutofit fontScale="92500" lnSpcReduction="20000"/>
          </a:bodyPr>
          <a:lstStyle/>
          <a:p>
            <a:pPr marL="0" indent="0">
              <a:buNone/>
            </a:pPr>
            <a:r>
              <a:rPr lang="en-US" altLang="zh-TW" sz="3200" dirty="0"/>
              <a:t>In terms of the overall distribution of coal in </a:t>
            </a:r>
            <a:r>
              <a:rPr lang="en-US" altLang="zh-TW" sz="3200" dirty="0" smtClean="0"/>
              <a:t>our country, </a:t>
            </a:r>
            <a:r>
              <a:rPr lang="en-US" altLang="zh-TW" sz="3200" dirty="0"/>
              <a:t>there is more in the north and less in the south (Figure 1). If Chang Jiang is set as the boundary, the area north of Chang Jiang accounts for more than 90% of the reserves, of which Shanxi, Shaanxi and </a:t>
            </a:r>
            <a:r>
              <a:rPr lang="en-US" altLang="zh-TW" sz="3200" dirty="0" err="1"/>
              <a:t>Nei</a:t>
            </a:r>
            <a:r>
              <a:rPr lang="en-US" altLang="zh-TW" sz="3200" dirty="0"/>
              <a:t> Mongol account for 64%. On the contrary, most provinces in the south are short of coal.</a:t>
            </a:r>
            <a:endParaRPr lang="en-HK" altLang="zh-TW" sz="3200" dirty="0"/>
          </a:p>
          <a:p>
            <a:pPr marL="0" indent="0">
              <a:buNone/>
            </a:pPr>
            <a:endParaRPr lang="en-HK" altLang="zh-TW" sz="3200" dirty="0"/>
          </a:p>
          <a:p>
            <a:pPr>
              <a:buFont typeface="Wingdings" panose="05000000000000000000" pitchFamily="2" charset="2"/>
              <a:buChar char="v"/>
            </a:pPr>
            <a:r>
              <a:rPr lang="en-US" altLang="zh-TW" sz="3200" b="1" u="sng" dirty="0"/>
              <a:t>2) Oil</a:t>
            </a:r>
            <a:r>
              <a:rPr lang="zh-TW" altLang="en-US" sz="3200" b="1" u="sng" dirty="0"/>
              <a:t> </a:t>
            </a:r>
            <a:r>
              <a:rPr lang="en-US" altLang="zh-TW" sz="3200" b="1" u="sng" dirty="0"/>
              <a:t>&amp;</a:t>
            </a:r>
            <a:r>
              <a:rPr lang="zh-TW" altLang="en-US" sz="3200" b="1" u="sng" dirty="0"/>
              <a:t> </a:t>
            </a:r>
            <a:r>
              <a:rPr lang="en-US" altLang="zh-TW" sz="3200" b="1" u="sng" dirty="0"/>
              <a:t>natural</a:t>
            </a:r>
            <a:r>
              <a:rPr lang="zh-TW" altLang="en-US" sz="3200" b="1" u="sng" dirty="0"/>
              <a:t> </a:t>
            </a:r>
            <a:r>
              <a:rPr lang="en-US" altLang="zh-TW" sz="3200" b="1" u="sng" dirty="0"/>
              <a:t>gas</a:t>
            </a:r>
            <a:r>
              <a:rPr lang="zh-TW" altLang="en-US" sz="3200" b="1" u="sng" dirty="0"/>
              <a:t> ：</a:t>
            </a:r>
            <a:endParaRPr lang="en-HK" altLang="zh-TW" sz="3200" b="1" u="sng" dirty="0"/>
          </a:p>
          <a:p>
            <a:pPr marL="0" indent="0">
              <a:buNone/>
            </a:pPr>
            <a:r>
              <a:rPr lang="en-US" altLang="zh-TW" sz="3200" dirty="0"/>
              <a:t>Although </a:t>
            </a:r>
            <a:r>
              <a:rPr lang="en-US" altLang="zh-TW" sz="3200" dirty="0" smtClean="0"/>
              <a:t>our country's </a:t>
            </a:r>
            <a:r>
              <a:rPr lang="en-US" altLang="zh-TW" sz="3200" dirty="0"/>
              <a:t>oil and gas resources are abundant, its per capita reserves are only 1/9 of the world's per capita. O</a:t>
            </a:r>
            <a:r>
              <a:rPr lang="en-US" altLang="zh-TW" sz="3200" dirty="0" smtClean="0"/>
              <a:t>ur country </a:t>
            </a:r>
            <a:r>
              <a:rPr lang="en-US" altLang="zh-TW" sz="3200" dirty="0"/>
              <a:t>has changed from a net oil exporter to a net importer since the 1990s.</a:t>
            </a:r>
            <a:endParaRPr lang="en-HK" altLang="zh-TW" sz="3200" dirty="0"/>
          </a:p>
          <a:p>
            <a:pPr>
              <a:buFont typeface="Wingdings" panose="05000000000000000000" pitchFamily="2" charset="2"/>
              <a:buChar char="v"/>
            </a:pPr>
            <a:endParaRPr lang="en-HK" altLang="zh-TW" sz="3200" dirty="0"/>
          </a:p>
          <a:p>
            <a:pPr>
              <a:buFont typeface="Wingdings" panose="05000000000000000000" pitchFamily="2" charset="2"/>
              <a:buChar char="v"/>
            </a:pPr>
            <a:endParaRPr lang="en-HK" sz="3200" dirty="0"/>
          </a:p>
        </p:txBody>
      </p:sp>
    </p:spTree>
    <p:extLst>
      <p:ext uri="{BB962C8B-B14F-4D97-AF65-F5344CB8AC3E}">
        <p14:creationId xmlns:p14="http://schemas.microsoft.com/office/powerpoint/2010/main" val="415203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4D239-F987-424D-B0BC-D8D0F2FDF7EC}"/>
              </a:ext>
            </a:extLst>
          </p:cNvPr>
          <p:cNvSpPr>
            <a:spLocks noGrp="1"/>
          </p:cNvSpPr>
          <p:nvPr>
            <p:ph idx="1"/>
          </p:nvPr>
        </p:nvSpPr>
        <p:spPr>
          <a:xfrm>
            <a:off x="866601" y="345019"/>
            <a:ext cx="7543801" cy="5851339"/>
          </a:xfrm>
        </p:spPr>
        <p:txBody>
          <a:bodyPr>
            <a:normAutofit fontScale="92500"/>
          </a:bodyPr>
          <a:lstStyle/>
          <a:p>
            <a:pPr marL="0" indent="0">
              <a:buNone/>
            </a:pPr>
            <a:r>
              <a:rPr lang="en-US" altLang="zh-TW" sz="3200" dirty="0"/>
              <a:t>About 340 oil and gas basins have been discovered in </a:t>
            </a:r>
            <a:r>
              <a:rPr lang="en-US" altLang="zh-TW" sz="3200" dirty="0" smtClean="0"/>
              <a:t>our country, </a:t>
            </a:r>
            <a:r>
              <a:rPr lang="en-US" altLang="zh-TW" sz="3200" dirty="0"/>
              <a:t>and more than 440 oil and gas fields have been discovered in the 145 proven basins. New oil and gas resources are expected to be discovered continuously.</a:t>
            </a:r>
          </a:p>
          <a:p>
            <a:pPr marL="0" indent="0">
              <a:buNone/>
            </a:pPr>
            <a:r>
              <a:rPr lang="en-US" altLang="zh-TW" sz="3200" dirty="0"/>
              <a:t>O</a:t>
            </a:r>
            <a:r>
              <a:rPr lang="en-US" altLang="zh-TW" sz="3200" dirty="0" smtClean="0"/>
              <a:t>ur country's </a:t>
            </a:r>
            <a:r>
              <a:rPr lang="en-US" altLang="zh-TW" sz="3200" dirty="0"/>
              <a:t>oil resources are mainly concentrated in the following three regions in North </a:t>
            </a:r>
            <a:r>
              <a:rPr lang="en-US" altLang="zh-TW" sz="3200" dirty="0" smtClean="0"/>
              <a:t>China (“</a:t>
            </a:r>
            <a:r>
              <a:rPr lang="en-US" altLang="zh-TW" sz="3200" dirty="0"/>
              <a:t>Three-North” regions) (Figure 2):</a:t>
            </a:r>
            <a:endParaRPr lang="en-HK" altLang="zh-TW" sz="3200" dirty="0"/>
          </a:p>
          <a:p>
            <a:pPr lvl="1">
              <a:buFont typeface="Wingdings" panose="05000000000000000000" pitchFamily="2" charset="2"/>
              <a:buChar char="Ø"/>
            </a:pPr>
            <a:r>
              <a:rPr lang="zh-TW" altLang="en-US" sz="3000" dirty="0"/>
              <a:t> </a:t>
            </a:r>
            <a:r>
              <a:rPr lang="en-US" altLang="zh-TW" sz="2900" dirty="0" smtClean="0"/>
              <a:t>Northeastern </a:t>
            </a:r>
            <a:r>
              <a:rPr lang="en-US" altLang="zh-TW" sz="2900" dirty="0"/>
              <a:t>region (e.g. Daqing Oil Field </a:t>
            </a:r>
            <a:r>
              <a:rPr lang="en-US" altLang="zh-TW" sz="2900" dirty="0" smtClean="0"/>
              <a:t>in    </a:t>
            </a:r>
            <a:r>
              <a:rPr lang="en-US" altLang="zh-TW" sz="2900" dirty="0" err="1" smtClean="0"/>
              <a:t>Songliao</a:t>
            </a:r>
            <a:r>
              <a:rPr lang="en-US" altLang="zh-TW" sz="2900" dirty="0" smtClean="0"/>
              <a:t> </a:t>
            </a:r>
            <a:r>
              <a:rPr lang="en-US" altLang="zh-TW" sz="2900" dirty="0"/>
              <a:t>Basin)</a:t>
            </a:r>
          </a:p>
          <a:p>
            <a:pPr lvl="1">
              <a:buFont typeface="Wingdings" panose="05000000000000000000" pitchFamily="2" charset="2"/>
              <a:buChar char="Ø"/>
            </a:pPr>
            <a:r>
              <a:rPr lang="en-US" altLang="zh-TW" sz="2900" dirty="0"/>
              <a:t> </a:t>
            </a:r>
            <a:r>
              <a:rPr lang="en-US" altLang="zh-TW" sz="2900" dirty="0" smtClean="0"/>
              <a:t>Northern </a:t>
            </a:r>
            <a:r>
              <a:rPr lang="en-US" altLang="zh-TW" sz="2900" dirty="0"/>
              <a:t>part of our country (e.g. </a:t>
            </a:r>
            <a:r>
              <a:rPr lang="en-US" altLang="zh-TW" sz="2900" dirty="0" err="1"/>
              <a:t>Shengli</a:t>
            </a:r>
            <a:r>
              <a:rPr lang="en-US" altLang="zh-TW" sz="2900" dirty="0"/>
              <a:t> Oil Field)</a:t>
            </a:r>
          </a:p>
          <a:p>
            <a:pPr lvl="1">
              <a:buFont typeface="Wingdings" panose="05000000000000000000" pitchFamily="2" charset="2"/>
              <a:buChar char="Ø"/>
            </a:pPr>
            <a:r>
              <a:rPr lang="en-US" altLang="zh-TW" sz="2900" dirty="0"/>
              <a:t> </a:t>
            </a:r>
            <a:r>
              <a:rPr lang="en-US" altLang="zh-TW" sz="2900" dirty="0" smtClean="0"/>
              <a:t>Northwestern </a:t>
            </a:r>
            <a:r>
              <a:rPr lang="en-US" altLang="zh-TW" sz="2900" dirty="0"/>
              <a:t>part of our country (e.g. </a:t>
            </a:r>
            <a:r>
              <a:rPr lang="en-US" altLang="zh-TW" sz="2900" dirty="0" err="1"/>
              <a:t>Tarim</a:t>
            </a:r>
            <a:r>
              <a:rPr lang="en-US" altLang="zh-TW" sz="2900" dirty="0"/>
              <a:t> </a:t>
            </a:r>
            <a:r>
              <a:rPr lang="en-US" altLang="zh-TW" sz="2900" dirty="0" smtClean="0"/>
              <a:t>Basin</a:t>
            </a:r>
            <a:r>
              <a:rPr lang="en-US" altLang="zh-TW" sz="2900" dirty="0"/>
              <a:t>, </a:t>
            </a:r>
            <a:r>
              <a:rPr lang="en-US" altLang="zh-TW" sz="2900" dirty="0" err="1"/>
              <a:t>Qaidam</a:t>
            </a:r>
            <a:r>
              <a:rPr lang="en-US" altLang="zh-TW" sz="2900" dirty="0"/>
              <a:t> </a:t>
            </a:r>
            <a:r>
              <a:rPr lang="en-US" altLang="zh-TW" sz="2900" dirty="0" smtClean="0"/>
              <a:t>Basin </a:t>
            </a:r>
            <a:r>
              <a:rPr lang="en-US" altLang="zh-TW" sz="2900" dirty="0"/>
              <a:t>and  </a:t>
            </a:r>
            <a:r>
              <a:rPr lang="en-US" altLang="zh-TW" sz="2900" dirty="0" err="1"/>
              <a:t>Zungar</a:t>
            </a:r>
            <a:r>
              <a:rPr lang="en-US" altLang="zh-TW" sz="2900" dirty="0"/>
              <a:t> Basin</a:t>
            </a:r>
            <a:r>
              <a:rPr lang="en-US" altLang="zh-TW" sz="2900" dirty="0" smtClean="0"/>
              <a:t>)</a:t>
            </a:r>
            <a:r>
              <a:rPr lang="en-US" altLang="zh-TW" sz="2900" dirty="0"/>
              <a:t> </a:t>
            </a:r>
            <a:r>
              <a:rPr lang="en-US" altLang="zh-TW" sz="3200" dirty="0"/>
              <a:t>     </a:t>
            </a:r>
            <a:endParaRPr lang="en-HK" sz="3200" dirty="0"/>
          </a:p>
        </p:txBody>
      </p:sp>
    </p:spTree>
    <p:extLst>
      <p:ext uri="{BB962C8B-B14F-4D97-AF65-F5344CB8AC3E}">
        <p14:creationId xmlns:p14="http://schemas.microsoft.com/office/powerpoint/2010/main" val="240252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cstate="hqprint">
            <a:extLst>
              <a:ext uri="{28A0092B-C50C-407E-A947-70E740481C1C}">
                <a14:useLocalDpi xmlns:a14="http://schemas.microsoft.com/office/drawing/2010/main" val="0"/>
              </a:ext>
            </a:extLst>
          </a:blip>
          <a:srcRect l="21271" t="12772" r="6455" b="9686"/>
          <a:stretch/>
        </p:blipFill>
        <p:spPr>
          <a:xfrm>
            <a:off x="1463040" y="1261850"/>
            <a:ext cx="6608618" cy="5012575"/>
          </a:xfrm>
          <a:prstGeom prst="rect">
            <a:avLst/>
          </a:prstGeom>
        </p:spPr>
      </p:pic>
      <p:sp>
        <p:nvSpPr>
          <p:cNvPr id="7" name="圓角矩形圖說文字 5">
            <a:extLst>
              <a:ext uri="{FF2B5EF4-FFF2-40B4-BE49-F238E27FC236}">
                <a16:creationId xmlns:a16="http://schemas.microsoft.com/office/drawing/2014/main" id="{74ED2FAD-2FCF-4687-9085-55E282A7C954}"/>
              </a:ext>
            </a:extLst>
          </p:cNvPr>
          <p:cNvSpPr/>
          <p:nvPr/>
        </p:nvSpPr>
        <p:spPr>
          <a:xfrm>
            <a:off x="58595" y="71022"/>
            <a:ext cx="8926497" cy="1265642"/>
          </a:xfrm>
          <a:prstGeom prst="wedgeRoundRectCallout">
            <a:avLst>
              <a:gd name="adj1" fmla="val -15140"/>
              <a:gd name="adj2" fmla="val 703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b="1" dirty="0">
                <a:latin typeface="Arial" panose="020B0604020202020204" pitchFamily="34" charset="0"/>
                <a:cs typeface="Arial" panose="020B0604020202020204" pitchFamily="34" charset="0"/>
              </a:rPr>
              <a:t>Figure 2  The distribution of oil &amp; natural gas </a:t>
            </a:r>
          </a:p>
          <a:p>
            <a:pPr algn="ctr"/>
            <a:r>
              <a:rPr lang="en-HK" altLang="zh-TW" sz="2400" b="1" dirty="0">
                <a:latin typeface="Arial" panose="020B0604020202020204" pitchFamily="34" charset="0"/>
                <a:cs typeface="Arial" panose="020B0604020202020204" pitchFamily="34" charset="0"/>
              </a:rPr>
              <a:t>resources in </a:t>
            </a:r>
            <a:r>
              <a:rPr lang="en-HK" altLang="zh-TW" sz="2400" b="1" dirty="0" smtClean="0">
                <a:latin typeface="Arial" panose="020B0604020202020204" pitchFamily="34" charset="0"/>
                <a:cs typeface="Arial" panose="020B0604020202020204" pitchFamily="34" charset="0"/>
              </a:rPr>
              <a:t>our country</a:t>
            </a:r>
            <a:endParaRPr lang="en-HK" altLang="zh-TW" sz="2400" b="1" dirty="0">
              <a:latin typeface="Arial" panose="020B0604020202020204" pitchFamily="34" charset="0"/>
              <a:cs typeface="Arial" panose="020B0604020202020204" pitchFamily="34" charset="0"/>
            </a:endParaRPr>
          </a:p>
          <a:p>
            <a:pPr algn="ctr"/>
            <a:r>
              <a:rPr lang="en-US" altLang="zh-TW" sz="1600" b="1" dirty="0">
                <a:latin typeface="Arial" panose="020B0604020202020204" pitchFamily="34" charset="0"/>
                <a:cs typeface="Arial" panose="020B0604020202020204" pitchFamily="34" charset="0"/>
              </a:rPr>
              <a:t>(</a:t>
            </a:r>
            <a:r>
              <a:rPr lang="en-HK" altLang="zh-TW" sz="1600" b="1" dirty="0">
                <a:latin typeface="Arial" panose="020B0604020202020204" pitchFamily="34" charset="0"/>
                <a:cs typeface="Arial" panose="020B0604020202020204" pitchFamily="34" charset="0"/>
              </a:rPr>
              <a:t>Source</a:t>
            </a:r>
            <a:r>
              <a:rPr lang="en-US" altLang="zh-TW" sz="1600" b="1" dirty="0">
                <a:latin typeface="Arial" panose="020B0604020202020204" pitchFamily="34" charset="0"/>
                <a:cs typeface="Arial" panose="020B0604020202020204" pitchFamily="34" charset="0"/>
              </a:rPr>
              <a:t>: P.173 of the book “Learning the Geography of China through Reading (Part 1): The physical environment” published by the Education Bureau (Hong Kong) in 2013.) </a:t>
            </a:r>
            <a:r>
              <a:rPr lang="zh-TW" altLang="en-US" sz="1600" b="1" dirty="0">
                <a:latin typeface="Arial" panose="020B0604020202020204" pitchFamily="34" charset="0"/>
                <a:cs typeface="Arial" panose="020B0604020202020204" pitchFamily="34" charset="0"/>
              </a:rPr>
              <a:t> </a:t>
            </a:r>
            <a:endParaRPr lang="zh-HK" altLang="en-US" sz="1600" b="1" dirty="0">
              <a:latin typeface="Arial" panose="020B0604020202020204" pitchFamily="34" charset="0"/>
              <a:cs typeface="Arial" panose="020B0604020202020204" pitchFamily="34" charset="0"/>
            </a:endParaRPr>
          </a:p>
        </p:txBody>
      </p:sp>
      <p:sp>
        <p:nvSpPr>
          <p:cNvPr id="8" name="文字方塊 7">
            <a:extLst>
              <a:ext uri="{FF2B5EF4-FFF2-40B4-BE49-F238E27FC236}">
                <a16:creationId xmlns:a16="http://schemas.microsoft.com/office/drawing/2014/main" id="{00A11773-58E6-44DE-8A7F-328F561139DF}"/>
              </a:ext>
            </a:extLst>
          </p:cNvPr>
          <p:cNvSpPr txBox="1"/>
          <p:nvPr/>
        </p:nvSpPr>
        <p:spPr>
          <a:xfrm>
            <a:off x="1732719" y="5552516"/>
            <a:ext cx="2514600" cy="307777"/>
          </a:xfrm>
          <a:prstGeom prst="rect">
            <a:avLst/>
          </a:prstGeom>
          <a:solidFill>
            <a:schemeClr val="bg1"/>
          </a:solidFill>
          <a:ln>
            <a:noFill/>
          </a:ln>
        </p:spPr>
        <p:txBody>
          <a:bodyPr wrap="square" rtlCol="0">
            <a:spAutoFit/>
          </a:bodyPr>
          <a:lstStyle/>
          <a:p>
            <a:r>
              <a:rPr lang="en-US" altLang="zh-HK" sz="1400" dirty="0"/>
              <a:t>*No data for Nan Hai Islands</a:t>
            </a:r>
            <a:endParaRPr lang="zh-HK" altLang="en-US" sz="1400" dirty="0"/>
          </a:p>
        </p:txBody>
      </p:sp>
      <p:sp>
        <p:nvSpPr>
          <p:cNvPr id="9" name="文字方塊 8"/>
          <p:cNvSpPr txBox="1"/>
          <p:nvPr/>
        </p:nvSpPr>
        <p:spPr>
          <a:xfrm>
            <a:off x="2028304" y="4541604"/>
            <a:ext cx="1396538" cy="830997"/>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Oil and natural gas containing basin</a:t>
            </a:r>
          </a:p>
          <a:p>
            <a:r>
              <a:rPr lang="en-US" sz="1200" dirty="0" smtClean="0">
                <a:latin typeface="Times New Roman" panose="02020603050405020304" pitchFamily="18" charset="0"/>
                <a:cs typeface="Times New Roman" panose="02020603050405020304" pitchFamily="18" charset="0"/>
              </a:rPr>
              <a:t>Oil field</a:t>
            </a:r>
          </a:p>
          <a:p>
            <a:r>
              <a:rPr lang="en-US" sz="1200" dirty="0" smtClean="0">
                <a:latin typeface="Times New Roman" panose="02020603050405020304" pitchFamily="18" charset="0"/>
                <a:cs typeface="Times New Roman" panose="02020603050405020304" pitchFamily="18" charset="0"/>
              </a:rPr>
              <a:t>Natural gas field</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475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C381-713C-4530-8D35-78F7880B1C60}"/>
              </a:ext>
            </a:extLst>
          </p:cNvPr>
          <p:cNvSpPr>
            <a:spLocks noGrp="1"/>
          </p:cNvSpPr>
          <p:nvPr>
            <p:ph type="title"/>
          </p:nvPr>
        </p:nvSpPr>
        <p:spPr>
          <a:xfrm>
            <a:off x="483915" y="294336"/>
            <a:ext cx="8317537" cy="1060882"/>
          </a:xfrm>
        </p:spPr>
        <p:txBody>
          <a:bodyPr>
            <a:normAutofit/>
          </a:bodyPr>
          <a:lstStyle/>
          <a:p>
            <a:r>
              <a:rPr lang="en-US" altLang="zh-TW" sz="4000" b="1" u="sng" dirty="0"/>
              <a:t>Examples of renewable energy </a:t>
            </a:r>
            <a:r>
              <a:rPr lang="en-US" altLang="zh-TW" sz="4000" b="1" u="sng" dirty="0" smtClean="0"/>
              <a:t>resources</a:t>
            </a:r>
            <a:endParaRPr lang="en-HK" sz="4000" b="1" u="sng" dirty="0"/>
          </a:p>
        </p:txBody>
      </p:sp>
      <p:sp>
        <p:nvSpPr>
          <p:cNvPr id="3" name="Content Placeholder 2">
            <a:extLst>
              <a:ext uri="{FF2B5EF4-FFF2-40B4-BE49-F238E27FC236}">
                <a16:creationId xmlns:a16="http://schemas.microsoft.com/office/drawing/2014/main" id="{46415336-91C8-4078-8D32-50AEDB1A7E63}"/>
              </a:ext>
            </a:extLst>
          </p:cNvPr>
          <p:cNvSpPr>
            <a:spLocks noGrp="1"/>
          </p:cNvSpPr>
          <p:nvPr>
            <p:ph idx="1"/>
          </p:nvPr>
        </p:nvSpPr>
        <p:spPr>
          <a:xfrm>
            <a:off x="558730" y="1540828"/>
            <a:ext cx="8317536" cy="4744847"/>
          </a:xfrm>
        </p:spPr>
        <p:txBody>
          <a:bodyPr>
            <a:noAutofit/>
          </a:bodyPr>
          <a:lstStyle/>
          <a:p>
            <a:pPr marL="534988" indent="-534988">
              <a:buFont typeface="Wingdings" panose="05000000000000000000" pitchFamily="2" charset="2"/>
              <a:buChar char="v"/>
            </a:pPr>
            <a:r>
              <a:rPr lang="en-US" altLang="zh-TW" sz="2800" dirty="0"/>
              <a:t>Examples of renewable energy which have developed relatively mature in </a:t>
            </a:r>
            <a:r>
              <a:rPr lang="en-US" altLang="zh-TW" sz="2800" dirty="0" smtClean="0"/>
              <a:t>our country </a:t>
            </a:r>
            <a:r>
              <a:rPr lang="en-US" altLang="zh-TW" sz="2800" dirty="0"/>
              <a:t>include hydroelectric power, solar energy and wind energy.</a:t>
            </a:r>
            <a:endParaRPr lang="en-HK" sz="2800" dirty="0"/>
          </a:p>
          <a:p>
            <a:pPr marL="534988" indent="-534988">
              <a:buFont typeface="Wingdings" panose="05000000000000000000" pitchFamily="2" charset="2"/>
              <a:buChar char="v"/>
            </a:pPr>
            <a:r>
              <a:rPr lang="en-US" altLang="zh-TW" sz="2800" b="1" u="sng" dirty="0"/>
              <a:t>1) Hydroelectric power</a:t>
            </a:r>
            <a:r>
              <a:rPr lang="en-US" altLang="zh-TW" sz="2800" b="1" u="sng" dirty="0">
                <a:solidFill>
                  <a:schemeClr val="tx1"/>
                </a:solidFill>
              </a:rPr>
              <a:t>:</a:t>
            </a:r>
          </a:p>
          <a:p>
            <a:pPr marL="715963" indent="-361950">
              <a:buNone/>
            </a:pPr>
            <a:r>
              <a:rPr lang="en-US" altLang="zh-TW" sz="2800" dirty="0"/>
              <a:t>-	</a:t>
            </a:r>
            <a:r>
              <a:rPr lang="en-US" altLang="zh-TW" sz="2800" dirty="0">
                <a:solidFill>
                  <a:schemeClr val="tx1"/>
                </a:solidFill>
              </a:rPr>
              <a:t>In terms of amount of river flows, </a:t>
            </a:r>
            <a:r>
              <a:rPr lang="en-US" altLang="zh-TW" sz="2800" dirty="0" smtClean="0">
                <a:solidFill>
                  <a:schemeClr val="tx1"/>
                </a:solidFill>
              </a:rPr>
              <a:t>our country </a:t>
            </a:r>
            <a:r>
              <a:rPr lang="en-US" altLang="zh-TW" sz="2800" dirty="0">
                <a:solidFill>
                  <a:schemeClr val="tx1"/>
                </a:solidFill>
              </a:rPr>
              <a:t>is one of the countries in the world richest in water resources.</a:t>
            </a:r>
          </a:p>
          <a:p>
            <a:pPr marL="715963" indent="-361950">
              <a:buNone/>
            </a:pPr>
            <a:r>
              <a:rPr lang="en-US" altLang="zh-TW" sz="2800" dirty="0"/>
              <a:t>- 	The distribution of </a:t>
            </a:r>
            <a:r>
              <a:rPr lang="en-US" altLang="zh-TW" sz="2800" dirty="0" smtClean="0"/>
              <a:t>our country's </a:t>
            </a:r>
            <a:r>
              <a:rPr lang="en-US" altLang="zh-TW" sz="2800" dirty="0"/>
              <a:t>water energy is the most abundant in rivers of the southwestern regions and Chang Jiang, but the demand for electricity is mainly concentrated in the eastern coastal regions.</a:t>
            </a:r>
            <a:endParaRPr lang="en-HK" sz="2800" dirty="0"/>
          </a:p>
        </p:txBody>
      </p:sp>
    </p:spTree>
    <p:extLst>
      <p:ext uri="{BB962C8B-B14F-4D97-AF65-F5344CB8AC3E}">
        <p14:creationId xmlns:p14="http://schemas.microsoft.com/office/powerpoint/2010/main" val="192018288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502</TotalTime>
  <Words>1283</Words>
  <Application>Microsoft Office PowerPoint</Application>
  <PresentationFormat>如螢幕大小 (4:3)</PresentationFormat>
  <Paragraphs>105</Paragraphs>
  <Slides>19</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19</vt:i4>
      </vt:variant>
    </vt:vector>
  </HeadingPairs>
  <TitlesOfParts>
    <vt:vector size="29" baseType="lpstr">
      <vt:lpstr>微軟正黑體</vt:lpstr>
      <vt:lpstr>新細明體</vt:lpstr>
      <vt:lpstr>Arial</vt:lpstr>
      <vt:lpstr>Arial Narrow</vt:lpstr>
      <vt:lpstr>Calibri</vt:lpstr>
      <vt:lpstr>Calibri Light</vt:lpstr>
      <vt:lpstr>Century Gothic</vt:lpstr>
      <vt:lpstr>Times New Roman</vt:lpstr>
      <vt:lpstr>Wingdings</vt:lpstr>
      <vt:lpstr>Retrospect</vt:lpstr>
      <vt:lpstr>PowerPoint Series on Geography of China (6) – Energy resources of our country</vt:lpstr>
      <vt:lpstr>Notes to Teachers – The learning &amp; teaching of energy resources of China and its linkages with the junior secondary geography curriculum</vt:lpstr>
      <vt:lpstr>Types of energy resources in our country</vt:lpstr>
      <vt:lpstr>Examples of non-renewable energy resources</vt:lpstr>
      <vt:lpstr>PowerPoint 簡報</vt:lpstr>
      <vt:lpstr>PowerPoint 簡報</vt:lpstr>
      <vt:lpstr>PowerPoint 簡報</vt:lpstr>
      <vt:lpstr>PowerPoint 簡報</vt:lpstr>
      <vt:lpstr>Examples of renewable energy resources</vt:lpstr>
      <vt:lpstr>Table 1  Examples of the distribution of hydroelectric power resources in our country</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中國地理簡報系列 (5) –  中國的能源資源</dc:title>
  <dc:creator>Jenny Yau</dc:creator>
  <cp:lastModifiedBy>WU, Shuk-ting Connie</cp:lastModifiedBy>
  <cp:revision>146</cp:revision>
  <dcterms:created xsi:type="dcterms:W3CDTF">2020-04-21T10:04:22Z</dcterms:created>
  <dcterms:modified xsi:type="dcterms:W3CDTF">2022-11-02T03:26:08Z</dcterms:modified>
</cp:coreProperties>
</file>